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8" r:id="rId2"/>
    <p:sldId id="500" r:id="rId3"/>
    <p:sldId id="648" r:id="rId4"/>
    <p:sldId id="696" r:id="rId5"/>
    <p:sldId id="597" r:id="rId6"/>
    <p:sldId id="670" r:id="rId7"/>
    <p:sldId id="681" r:id="rId8"/>
    <p:sldId id="689" r:id="rId9"/>
    <p:sldId id="697" r:id="rId10"/>
    <p:sldId id="708" r:id="rId11"/>
    <p:sldId id="682" r:id="rId12"/>
    <p:sldId id="698" r:id="rId13"/>
    <p:sldId id="683" r:id="rId14"/>
    <p:sldId id="699" r:id="rId15"/>
    <p:sldId id="684" r:id="rId16"/>
    <p:sldId id="700" r:id="rId17"/>
    <p:sldId id="685" r:id="rId18"/>
    <p:sldId id="709" r:id="rId19"/>
    <p:sldId id="701" r:id="rId20"/>
    <p:sldId id="710" r:id="rId21"/>
    <p:sldId id="702" r:id="rId22"/>
    <p:sldId id="711" r:id="rId23"/>
    <p:sldId id="687" r:id="rId24"/>
    <p:sldId id="712" r:id="rId25"/>
    <p:sldId id="713" r:id="rId26"/>
    <p:sldId id="703" r:id="rId27"/>
    <p:sldId id="688" r:id="rId28"/>
    <p:sldId id="704" r:id="rId29"/>
    <p:sldId id="705" r:id="rId30"/>
    <p:sldId id="706" r:id="rId31"/>
    <p:sldId id="707" r:id="rId32"/>
    <p:sldId id="484" r:id="rId33"/>
    <p:sldId id="646" r:id="rId34"/>
    <p:sldId id="608" r:id="rId35"/>
    <p:sldId id="512" r:id="rId36"/>
    <p:sldId id="469" r:id="rId37"/>
  </p:sldIdLst>
  <p:sldSz cx="12192000" cy="6858000"/>
  <p:notesSz cx="7105650" cy="10236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C6434"/>
    <a:srgbClr val="25BCCF"/>
    <a:srgbClr val="00FF00"/>
    <a:srgbClr val="2B2B2B"/>
    <a:srgbClr val="00B0F0"/>
    <a:srgbClr val="0000FF"/>
    <a:srgbClr val="00FF01"/>
    <a:srgbClr val="DADF00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108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750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9750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C629ED84-B10B-4B23-B36F-D7C356ADB3FB}" type="datetimeFigureOut">
              <a:rPr lang="zh-CN" altLang="en-US" smtClean="0"/>
              <a:t>2018/10/29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3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3438"/>
            <a:ext cx="3079750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3438"/>
            <a:ext cx="3079750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14CDDAC-E6E6-465F-A934-5E0B89F733A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61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其实</a:t>
            </a:r>
            <a:r>
              <a:rPr lang="zh-CN" altLang="en-US" dirty="0" smtClean="0"/>
              <a:t>这是因为，如果我们在循环中处理图片时，使用了一样的变量名，那么后面的图片就会把前面的给覆盖掉。导致最后的效果不是我们想要的，甚至图片有可能显示不出来。</a:t>
            </a:r>
          </a:p>
          <a:p>
            <a:r>
              <a:rPr lang="zh-CN" altLang="en-US" dirty="0" smtClean="0"/>
              <a:t>所以这里我们需要使用动态生成变量名的方式。那么如何在循环中如何动态的生成变量名呢？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3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9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在这个函数中，我们通过点击时传入的不同参数来进行判断，如果参数为“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all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”，也就是说我们点击了全部按钮，那么我们直接将整个信息表返回；如果不是，那么说明我们点击的是其他的职业按钮，这时我们就对整个信息表进行遍历，然后根据传入的职业参数进行判断，将符合条件的英雄信息添加到一个新的列表中。最后将列表作为返回值返回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89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由于我们最终实现的功能中，不只是点击职业按钮获取英雄，我们还可以在输入框中输入信息进行搜索，所以我们再定义这样一个根据输入获取英雄信息的函数。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首先我们判断输入框中是否输入了字符，只有输入字符时，我们才开始进行遍历，否则直接返回什么都不做。然后对英雄名中是否包含我们输入的字符进行判断，这里的模糊查询我们使用的是字符串中的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方法，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方法会判断一个字符串中是否包含某个子字符或字符串，如果包含就返回它在字符串中的位置，否则将返回</a:t>
            </a:r>
            <a:r>
              <a:rPr lang="en-US" altLang="zh-CN" dirty="0" smtClean="0"/>
              <a:t>-1</a:t>
            </a:r>
            <a:r>
              <a:rPr lang="zh-CN" altLang="en-US" dirty="0" smtClean="0"/>
              <a:t>。通过这样的判断，我们就可以将符合条件的英雄信息添加到建好的空列表中，最后返回。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02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在主回掉函数中，我们通过不同的情况去分别调用以上三个函数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如果被点击的按钮是“确定”按钮，并且输入框中输入了内容，那么我们调用根据输入框获取英雄信息列表和图片处理函数</a:t>
            </a:r>
            <a:endParaRPr lang="en-US" altLang="zh-CN" dirty="0" smtClean="0"/>
          </a:p>
          <a:p>
            <a:r>
              <a:rPr lang="zh-CN" altLang="en-US" dirty="0" smtClean="0"/>
              <a:t>除了这种情况，那么就说明我们点击的是职业按钮，那么我们就调用根据职业获取英雄信息列表和图片处理函数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531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798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35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8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3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31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41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02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409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可以打开</a:t>
            </a:r>
            <a:r>
              <a:rPr lang="en-US" altLang="zh-CN" dirty="0" smtClean="0"/>
              <a:t>CMD</a:t>
            </a:r>
            <a:r>
              <a:rPr lang="zh-CN" altLang="en-US" dirty="0" smtClean="0"/>
              <a:t>写一小段程序验证一下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10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DDAC-E6E6-465F-A934-5E0B89F733AE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57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椭圆 21"/>
          <p:cNvSpPr/>
          <p:nvPr userDrawn="1"/>
        </p:nvSpPr>
        <p:spPr>
          <a:xfrm>
            <a:off x="1151400" y="-1515600"/>
            <a:ext cx="9889200" cy="9889200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909200" y="-757800"/>
            <a:ext cx="8373600" cy="8373600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2667000" y="13939"/>
            <a:ext cx="6858000" cy="685800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3424800" y="771739"/>
            <a:ext cx="5342400" cy="5342400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 userDrawn="1"/>
        </p:nvSpPr>
        <p:spPr>
          <a:xfrm>
            <a:off x="4182592" y="1529531"/>
            <a:ext cx="3826816" cy="3826816"/>
          </a:xfrm>
          <a:prstGeom prst="ellipse">
            <a:avLst/>
          </a:prstGeom>
          <a:solidFill>
            <a:schemeClr val="bg1">
              <a:alpha val="3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 userDrawn="1"/>
        </p:nvSpPr>
        <p:spPr>
          <a:xfrm>
            <a:off x="3531789" y="4426523"/>
            <a:ext cx="290953" cy="29095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2757444" y="2172073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 userDrawn="1"/>
        </p:nvSpPr>
        <p:spPr>
          <a:xfrm>
            <a:off x="1828419" y="3437813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 userDrawn="1"/>
        </p:nvSpPr>
        <p:spPr>
          <a:xfrm>
            <a:off x="10197536" y="706571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 userDrawn="1"/>
        </p:nvSpPr>
        <p:spPr>
          <a:xfrm>
            <a:off x="11235250" y="4896175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 userDrawn="1"/>
        </p:nvSpPr>
        <p:spPr>
          <a:xfrm>
            <a:off x="7514508" y="2242122"/>
            <a:ext cx="324000" cy="32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5FB1-68F6-4FB4-8453-1E386C17B5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4336583" y="6309967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4340429" y="909950"/>
            <a:ext cx="169550" cy="16955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 rot="5400000">
            <a:off x="2667000" y="13939"/>
            <a:ext cx="6858000" cy="6858000"/>
            <a:chOff x="2667000" y="13939"/>
            <a:chExt cx="6858000" cy="6858000"/>
          </a:xfrm>
        </p:grpSpPr>
        <p:sp>
          <p:nvSpPr>
            <p:cNvPr id="19" name="椭圆 18"/>
            <p:cNvSpPr/>
            <p:nvPr userDrawn="1"/>
          </p:nvSpPr>
          <p:spPr>
            <a:xfrm>
              <a:off x="2667000" y="13939"/>
              <a:ext cx="6858000" cy="68580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2667000" y="771739"/>
              <a:ext cx="5342400" cy="5342400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2667000" y="1529531"/>
              <a:ext cx="3826816" cy="382681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 userDrawn="1"/>
        </p:nvSpPr>
        <p:spPr>
          <a:xfrm>
            <a:off x="8498627" y="3544184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151400" y="1913400"/>
            <a:ext cx="9889200" cy="4944600"/>
          </a:xfrm>
          <a:custGeom>
            <a:avLst/>
            <a:gdLst>
              <a:gd name="connsiteX0" fmla="*/ 0 w 9889200"/>
              <a:gd name="connsiteY0" fmla="*/ 4944600 h 9889200"/>
              <a:gd name="connsiteX1" fmla="*/ 4944600 w 9889200"/>
              <a:gd name="connsiteY1" fmla="*/ 0 h 9889200"/>
              <a:gd name="connsiteX2" fmla="*/ 9889200 w 9889200"/>
              <a:gd name="connsiteY2" fmla="*/ 4944600 h 9889200"/>
              <a:gd name="connsiteX3" fmla="*/ 4944600 w 9889200"/>
              <a:gd name="connsiteY3" fmla="*/ 9889200 h 9889200"/>
              <a:gd name="connsiteX4" fmla="*/ 0 w 9889200"/>
              <a:gd name="connsiteY4" fmla="*/ 4944600 h 9889200"/>
              <a:gd name="connsiteX0-1" fmla="*/ 4944600 w 9889200"/>
              <a:gd name="connsiteY0-2" fmla="*/ 9889200 h 9980640"/>
              <a:gd name="connsiteX1-3" fmla="*/ 0 w 9889200"/>
              <a:gd name="connsiteY1-4" fmla="*/ 4944600 h 9980640"/>
              <a:gd name="connsiteX2-5" fmla="*/ 4944600 w 9889200"/>
              <a:gd name="connsiteY2-6" fmla="*/ 0 h 9980640"/>
              <a:gd name="connsiteX3-7" fmla="*/ 9889200 w 9889200"/>
              <a:gd name="connsiteY3-8" fmla="*/ 4944600 h 9980640"/>
              <a:gd name="connsiteX4-9" fmla="*/ 5036040 w 9889200"/>
              <a:gd name="connsiteY4-10" fmla="*/ 9980640 h 9980640"/>
              <a:gd name="connsiteX0-11" fmla="*/ 4944600 w 9889200"/>
              <a:gd name="connsiteY0-12" fmla="*/ 9889200 h 9889200"/>
              <a:gd name="connsiteX1-13" fmla="*/ 0 w 9889200"/>
              <a:gd name="connsiteY1-14" fmla="*/ 4944600 h 9889200"/>
              <a:gd name="connsiteX2-15" fmla="*/ 4944600 w 9889200"/>
              <a:gd name="connsiteY2-16" fmla="*/ 0 h 9889200"/>
              <a:gd name="connsiteX3-17" fmla="*/ 9889200 w 9889200"/>
              <a:gd name="connsiteY3-18" fmla="*/ 4944600 h 9889200"/>
              <a:gd name="connsiteX0-19" fmla="*/ 0 w 9889200"/>
              <a:gd name="connsiteY0-20" fmla="*/ 4944600 h 4944600"/>
              <a:gd name="connsiteX1-21" fmla="*/ 4944600 w 9889200"/>
              <a:gd name="connsiteY1-22" fmla="*/ 0 h 4944600"/>
              <a:gd name="connsiteX2-23" fmla="*/ 9889200 w 9889200"/>
              <a:gd name="connsiteY2-24" fmla="*/ 4944600 h 4944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889200" h="4944600">
                <a:moveTo>
                  <a:pt x="0" y="4944600"/>
                </a:moveTo>
                <a:cubicBezTo>
                  <a:pt x="0" y="2213773"/>
                  <a:pt x="2213773" y="0"/>
                  <a:pt x="4944600" y="0"/>
                </a:cubicBezTo>
                <a:cubicBezTo>
                  <a:pt x="7675427" y="0"/>
                  <a:pt x="9889200" y="2213773"/>
                  <a:pt x="9889200" y="4944600"/>
                </a:cubicBezTo>
              </a:path>
            </a:pathLst>
          </a:custGeom>
          <a:solidFill>
            <a:schemeClr val="bg1">
              <a:alpha val="2000"/>
            </a:schemeClr>
          </a:solidFill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909200" y="2671200"/>
            <a:ext cx="8373600" cy="4186800"/>
          </a:xfrm>
          <a:custGeom>
            <a:avLst/>
            <a:gdLst>
              <a:gd name="connsiteX0" fmla="*/ 0 w 8373600"/>
              <a:gd name="connsiteY0" fmla="*/ 4186800 h 8373600"/>
              <a:gd name="connsiteX1" fmla="*/ 4186800 w 8373600"/>
              <a:gd name="connsiteY1" fmla="*/ 0 h 8373600"/>
              <a:gd name="connsiteX2" fmla="*/ 8373600 w 8373600"/>
              <a:gd name="connsiteY2" fmla="*/ 4186800 h 8373600"/>
              <a:gd name="connsiteX3" fmla="*/ 4186800 w 8373600"/>
              <a:gd name="connsiteY3" fmla="*/ 8373600 h 8373600"/>
              <a:gd name="connsiteX4" fmla="*/ 0 w 8373600"/>
              <a:gd name="connsiteY4" fmla="*/ 4186800 h 8373600"/>
              <a:gd name="connsiteX0-1" fmla="*/ 4186800 w 8373600"/>
              <a:gd name="connsiteY0-2" fmla="*/ 8373600 h 8465040"/>
              <a:gd name="connsiteX1-3" fmla="*/ 0 w 8373600"/>
              <a:gd name="connsiteY1-4" fmla="*/ 4186800 h 8465040"/>
              <a:gd name="connsiteX2-5" fmla="*/ 4186800 w 8373600"/>
              <a:gd name="connsiteY2-6" fmla="*/ 0 h 8465040"/>
              <a:gd name="connsiteX3-7" fmla="*/ 8373600 w 8373600"/>
              <a:gd name="connsiteY3-8" fmla="*/ 4186800 h 8465040"/>
              <a:gd name="connsiteX4-9" fmla="*/ 4278240 w 8373600"/>
              <a:gd name="connsiteY4-10" fmla="*/ 8465040 h 8465040"/>
              <a:gd name="connsiteX0-11" fmla="*/ 4186800 w 8373600"/>
              <a:gd name="connsiteY0-12" fmla="*/ 8373600 h 8373600"/>
              <a:gd name="connsiteX1-13" fmla="*/ 0 w 8373600"/>
              <a:gd name="connsiteY1-14" fmla="*/ 4186800 h 8373600"/>
              <a:gd name="connsiteX2-15" fmla="*/ 4186800 w 8373600"/>
              <a:gd name="connsiteY2-16" fmla="*/ 0 h 8373600"/>
              <a:gd name="connsiteX3-17" fmla="*/ 8373600 w 8373600"/>
              <a:gd name="connsiteY3-18" fmla="*/ 4186800 h 8373600"/>
              <a:gd name="connsiteX0-19" fmla="*/ 0 w 8373600"/>
              <a:gd name="connsiteY0-20" fmla="*/ 4186800 h 4186800"/>
              <a:gd name="connsiteX1-21" fmla="*/ 4186800 w 8373600"/>
              <a:gd name="connsiteY1-22" fmla="*/ 0 h 4186800"/>
              <a:gd name="connsiteX2-23" fmla="*/ 8373600 w 8373600"/>
              <a:gd name="connsiteY2-24" fmla="*/ 4186800 h 418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73600" h="4186800">
                <a:moveTo>
                  <a:pt x="0" y="4186800"/>
                </a:moveTo>
                <a:cubicBezTo>
                  <a:pt x="0" y="1874494"/>
                  <a:pt x="1874494" y="0"/>
                  <a:pt x="4186800" y="0"/>
                </a:cubicBezTo>
                <a:cubicBezTo>
                  <a:pt x="6499106" y="0"/>
                  <a:pt x="8373600" y="1874494"/>
                  <a:pt x="8373600" y="4186800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2667000" y="3424797"/>
            <a:ext cx="6858000" cy="3429000"/>
          </a:xfrm>
          <a:custGeom>
            <a:avLst/>
            <a:gdLst>
              <a:gd name="connsiteX0" fmla="*/ 0 w 6858000"/>
              <a:gd name="connsiteY0" fmla="*/ 342900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3429000 h 6858000"/>
              <a:gd name="connsiteX0-1" fmla="*/ 3429000 w 6858000"/>
              <a:gd name="connsiteY0-2" fmla="*/ 6858000 h 6949440"/>
              <a:gd name="connsiteX1-3" fmla="*/ 0 w 6858000"/>
              <a:gd name="connsiteY1-4" fmla="*/ 3429000 h 6949440"/>
              <a:gd name="connsiteX2-5" fmla="*/ 3429000 w 6858000"/>
              <a:gd name="connsiteY2-6" fmla="*/ 0 h 6949440"/>
              <a:gd name="connsiteX3-7" fmla="*/ 6858000 w 6858000"/>
              <a:gd name="connsiteY3-8" fmla="*/ 3429000 h 6949440"/>
              <a:gd name="connsiteX4-9" fmla="*/ 3520440 w 6858000"/>
              <a:gd name="connsiteY4-10" fmla="*/ 6949440 h 6949440"/>
              <a:gd name="connsiteX0-11" fmla="*/ 3429000 w 6858000"/>
              <a:gd name="connsiteY0-12" fmla="*/ 6858000 h 6858000"/>
              <a:gd name="connsiteX1-13" fmla="*/ 0 w 6858000"/>
              <a:gd name="connsiteY1-14" fmla="*/ 3429000 h 6858000"/>
              <a:gd name="connsiteX2-15" fmla="*/ 3429000 w 6858000"/>
              <a:gd name="connsiteY2-16" fmla="*/ 0 h 6858000"/>
              <a:gd name="connsiteX3-17" fmla="*/ 6858000 w 6858000"/>
              <a:gd name="connsiteY3-18" fmla="*/ 3429000 h 6858000"/>
              <a:gd name="connsiteX0-19" fmla="*/ 0 w 6858000"/>
              <a:gd name="connsiteY0-20" fmla="*/ 3429000 h 3429000"/>
              <a:gd name="connsiteX1-21" fmla="*/ 3429000 w 6858000"/>
              <a:gd name="connsiteY1-22" fmla="*/ 0 h 3429000"/>
              <a:gd name="connsiteX2-23" fmla="*/ 6858000 w 6858000"/>
              <a:gd name="connsiteY2-24" fmla="*/ 3429000 h 342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858000" h="3429000">
                <a:moveTo>
                  <a:pt x="0" y="3429000"/>
                </a:moveTo>
                <a:cubicBezTo>
                  <a:pt x="0" y="1535216"/>
                  <a:pt x="1535216" y="0"/>
                  <a:pt x="3429000" y="0"/>
                </a:cubicBezTo>
                <a:cubicBezTo>
                  <a:pt x="5322784" y="0"/>
                  <a:pt x="6858000" y="1535216"/>
                  <a:pt x="6858000" y="3429000"/>
                </a:cubicBezTo>
              </a:path>
            </a:pathLst>
          </a:custGeom>
          <a:solidFill>
            <a:schemeClr val="bg1"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3424800" y="4182597"/>
            <a:ext cx="5342400" cy="2671200"/>
          </a:xfrm>
          <a:custGeom>
            <a:avLst/>
            <a:gdLst>
              <a:gd name="connsiteX0" fmla="*/ 0 w 5342400"/>
              <a:gd name="connsiteY0" fmla="*/ 2671200 h 5342400"/>
              <a:gd name="connsiteX1" fmla="*/ 2671200 w 5342400"/>
              <a:gd name="connsiteY1" fmla="*/ 0 h 5342400"/>
              <a:gd name="connsiteX2" fmla="*/ 5342400 w 5342400"/>
              <a:gd name="connsiteY2" fmla="*/ 2671200 h 5342400"/>
              <a:gd name="connsiteX3" fmla="*/ 2671200 w 5342400"/>
              <a:gd name="connsiteY3" fmla="*/ 5342400 h 5342400"/>
              <a:gd name="connsiteX4" fmla="*/ 0 w 5342400"/>
              <a:gd name="connsiteY4" fmla="*/ 2671200 h 5342400"/>
              <a:gd name="connsiteX0-1" fmla="*/ 2671200 w 5342400"/>
              <a:gd name="connsiteY0-2" fmla="*/ 5342400 h 5433840"/>
              <a:gd name="connsiteX1-3" fmla="*/ 0 w 5342400"/>
              <a:gd name="connsiteY1-4" fmla="*/ 2671200 h 5433840"/>
              <a:gd name="connsiteX2-5" fmla="*/ 2671200 w 5342400"/>
              <a:gd name="connsiteY2-6" fmla="*/ 0 h 5433840"/>
              <a:gd name="connsiteX3-7" fmla="*/ 5342400 w 5342400"/>
              <a:gd name="connsiteY3-8" fmla="*/ 2671200 h 5433840"/>
              <a:gd name="connsiteX4-9" fmla="*/ 2762640 w 5342400"/>
              <a:gd name="connsiteY4-10" fmla="*/ 5433840 h 5433840"/>
              <a:gd name="connsiteX0-11" fmla="*/ 2671200 w 5342400"/>
              <a:gd name="connsiteY0-12" fmla="*/ 5342400 h 5342400"/>
              <a:gd name="connsiteX1-13" fmla="*/ 0 w 5342400"/>
              <a:gd name="connsiteY1-14" fmla="*/ 2671200 h 5342400"/>
              <a:gd name="connsiteX2-15" fmla="*/ 2671200 w 5342400"/>
              <a:gd name="connsiteY2-16" fmla="*/ 0 h 5342400"/>
              <a:gd name="connsiteX3-17" fmla="*/ 5342400 w 5342400"/>
              <a:gd name="connsiteY3-18" fmla="*/ 2671200 h 5342400"/>
              <a:gd name="connsiteX0-19" fmla="*/ 0 w 5342400"/>
              <a:gd name="connsiteY0-20" fmla="*/ 2671200 h 2671200"/>
              <a:gd name="connsiteX1-21" fmla="*/ 2671200 w 5342400"/>
              <a:gd name="connsiteY1-22" fmla="*/ 0 h 2671200"/>
              <a:gd name="connsiteX2-23" fmla="*/ 5342400 w 5342400"/>
              <a:gd name="connsiteY2-24" fmla="*/ 2671200 h 2671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42400" h="2671200">
                <a:moveTo>
                  <a:pt x="0" y="2671200"/>
                </a:moveTo>
                <a:cubicBezTo>
                  <a:pt x="0" y="1195937"/>
                  <a:pt x="1195937" y="0"/>
                  <a:pt x="2671200" y="0"/>
                </a:cubicBezTo>
                <a:cubicBezTo>
                  <a:pt x="4146463" y="0"/>
                  <a:pt x="5342400" y="1195937"/>
                  <a:pt x="5342400" y="2671200"/>
                </a:cubicBezTo>
              </a:path>
            </a:pathLst>
          </a:custGeom>
          <a:solidFill>
            <a:schemeClr val="bg1">
              <a:alpha val="2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4987305" y="4240223"/>
            <a:ext cx="290953" cy="29095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757444" y="5582931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819200" y="6603899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3194853" y="510380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4654553" y="2055098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4057567" y="6344499"/>
            <a:ext cx="324000" cy="32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4182592" y="4940389"/>
            <a:ext cx="3826816" cy="1913408"/>
          </a:xfrm>
          <a:custGeom>
            <a:avLst/>
            <a:gdLst>
              <a:gd name="connsiteX0" fmla="*/ 0 w 3826816"/>
              <a:gd name="connsiteY0" fmla="*/ 1913408 h 3826816"/>
              <a:gd name="connsiteX1" fmla="*/ 1913408 w 3826816"/>
              <a:gd name="connsiteY1" fmla="*/ 0 h 3826816"/>
              <a:gd name="connsiteX2" fmla="*/ 3826816 w 3826816"/>
              <a:gd name="connsiteY2" fmla="*/ 1913408 h 3826816"/>
              <a:gd name="connsiteX3" fmla="*/ 1913408 w 3826816"/>
              <a:gd name="connsiteY3" fmla="*/ 3826816 h 3826816"/>
              <a:gd name="connsiteX4" fmla="*/ 0 w 3826816"/>
              <a:gd name="connsiteY4" fmla="*/ 1913408 h 3826816"/>
              <a:gd name="connsiteX0-1" fmla="*/ 1913408 w 3826816"/>
              <a:gd name="connsiteY0-2" fmla="*/ 3826816 h 3918256"/>
              <a:gd name="connsiteX1-3" fmla="*/ 0 w 3826816"/>
              <a:gd name="connsiteY1-4" fmla="*/ 1913408 h 3918256"/>
              <a:gd name="connsiteX2-5" fmla="*/ 1913408 w 3826816"/>
              <a:gd name="connsiteY2-6" fmla="*/ 0 h 3918256"/>
              <a:gd name="connsiteX3-7" fmla="*/ 3826816 w 3826816"/>
              <a:gd name="connsiteY3-8" fmla="*/ 1913408 h 3918256"/>
              <a:gd name="connsiteX4-9" fmla="*/ 2004848 w 3826816"/>
              <a:gd name="connsiteY4-10" fmla="*/ 3918256 h 3918256"/>
              <a:gd name="connsiteX0-11" fmla="*/ 1913408 w 3826816"/>
              <a:gd name="connsiteY0-12" fmla="*/ 3826816 h 3826816"/>
              <a:gd name="connsiteX1-13" fmla="*/ 0 w 3826816"/>
              <a:gd name="connsiteY1-14" fmla="*/ 1913408 h 3826816"/>
              <a:gd name="connsiteX2-15" fmla="*/ 1913408 w 3826816"/>
              <a:gd name="connsiteY2-16" fmla="*/ 0 h 3826816"/>
              <a:gd name="connsiteX3-17" fmla="*/ 3826816 w 3826816"/>
              <a:gd name="connsiteY3-18" fmla="*/ 1913408 h 3826816"/>
              <a:gd name="connsiteX0-19" fmla="*/ 0 w 3826816"/>
              <a:gd name="connsiteY0-20" fmla="*/ 1913408 h 1913408"/>
              <a:gd name="connsiteX1-21" fmla="*/ 1913408 w 3826816"/>
              <a:gd name="connsiteY1-22" fmla="*/ 0 h 1913408"/>
              <a:gd name="connsiteX2-23" fmla="*/ 3826816 w 3826816"/>
              <a:gd name="connsiteY2-24" fmla="*/ 1913408 h 19134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826816" h="1913408">
                <a:moveTo>
                  <a:pt x="0" y="1913408"/>
                </a:moveTo>
                <a:cubicBezTo>
                  <a:pt x="0" y="856662"/>
                  <a:pt x="856662" y="0"/>
                  <a:pt x="1913408" y="0"/>
                </a:cubicBezTo>
                <a:cubicBezTo>
                  <a:pt x="2970154" y="0"/>
                  <a:pt x="3826816" y="856662"/>
                  <a:pt x="3826816" y="1913408"/>
                </a:cubicBezTo>
              </a:path>
            </a:pathLst>
          </a:custGeom>
          <a:solidFill>
            <a:schemeClr val="bg1">
              <a:alpha val="3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8A040-6498-4944-A88D-BA7142C395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151400" y="1913400"/>
            <a:ext cx="9889200" cy="4944600"/>
          </a:xfrm>
          <a:custGeom>
            <a:avLst/>
            <a:gdLst>
              <a:gd name="connsiteX0" fmla="*/ 0 w 9889200"/>
              <a:gd name="connsiteY0" fmla="*/ 4944600 h 9889200"/>
              <a:gd name="connsiteX1" fmla="*/ 4944600 w 9889200"/>
              <a:gd name="connsiteY1" fmla="*/ 0 h 9889200"/>
              <a:gd name="connsiteX2" fmla="*/ 9889200 w 9889200"/>
              <a:gd name="connsiteY2" fmla="*/ 4944600 h 9889200"/>
              <a:gd name="connsiteX3" fmla="*/ 4944600 w 9889200"/>
              <a:gd name="connsiteY3" fmla="*/ 9889200 h 9889200"/>
              <a:gd name="connsiteX4" fmla="*/ 0 w 9889200"/>
              <a:gd name="connsiteY4" fmla="*/ 4944600 h 9889200"/>
              <a:gd name="connsiteX0-1" fmla="*/ 4944600 w 9889200"/>
              <a:gd name="connsiteY0-2" fmla="*/ 9889200 h 9980640"/>
              <a:gd name="connsiteX1-3" fmla="*/ 0 w 9889200"/>
              <a:gd name="connsiteY1-4" fmla="*/ 4944600 h 9980640"/>
              <a:gd name="connsiteX2-5" fmla="*/ 4944600 w 9889200"/>
              <a:gd name="connsiteY2-6" fmla="*/ 0 h 9980640"/>
              <a:gd name="connsiteX3-7" fmla="*/ 9889200 w 9889200"/>
              <a:gd name="connsiteY3-8" fmla="*/ 4944600 h 9980640"/>
              <a:gd name="connsiteX4-9" fmla="*/ 5036040 w 9889200"/>
              <a:gd name="connsiteY4-10" fmla="*/ 9980640 h 9980640"/>
              <a:gd name="connsiteX0-11" fmla="*/ 4944600 w 9889200"/>
              <a:gd name="connsiteY0-12" fmla="*/ 9889200 h 9889200"/>
              <a:gd name="connsiteX1-13" fmla="*/ 0 w 9889200"/>
              <a:gd name="connsiteY1-14" fmla="*/ 4944600 h 9889200"/>
              <a:gd name="connsiteX2-15" fmla="*/ 4944600 w 9889200"/>
              <a:gd name="connsiteY2-16" fmla="*/ 0 h 9889200"/>
              <a:gd name="connsiteX3-17" fmla="*/ 9889200 w 9889200"/>
              <a:gd name="connsiteY3-18" fmla="*/ 4944600 h 9889200"/>
              <a:gd name="connsiteX0-19" fmla="*/ 0 w 9889200"/>
              <a:gd name="connsiteY0-20" fmla="*/ 4944600 h 4944600"/>
              <a:gd name="connsiteX1-21" fmla="*/ 4944600 w 9889200"/>
              <a:gd name="connsiteY1-22" fmla="*/ 0 h 4944600"/>
              <a:gd name="connsiteX2-23" fmla="*/ 9889200 w 9889200"/>
              <a:gd name="connsiteY2-24" fmla="*/ 4944600 h 4944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889200" h="4944600">
                <a:moveTo>
                  <a:pt x="0" y="4944600"/>
                </a:moveTo>
                <a:cubicBezTo>
                  <a:pt x="0" y="2213773"/>
                  <a:pt x="2213773" y="0"/>
                  <a:pt x="4944600" y="0"/>
                </a:cubicBezTo>
                <a:cubicBezTo>
                  <a:pt x="7675427" y="0"/>
                  <a:pt x="9889200" y="2213773"/>
                  <a:pt x="9889200" y="4944600"/>
                </a:cubicBezTo>
              </a:path>
            </a:pathLst>
          </a:custGeom>
          <a:solidFill>
            <a:schemeClr val="bg1">
              <a:alpha val="2000"/>
            </a:schemeClr>
          </a:solidFill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909200" y="2671200"/>
            <a:ext cx="8373600" cy="4186800"/>
          </a:xfrm>
          <a:custGeom>
            <a:avLst/>
            <a:gdLst>
              <a:gd name="connsiteX0" fmla="*/ 0 w 8373600"/>
              <a:gd name="connsiteY0" fmla="*/ 4186800 h 8373600"/>
              <a:gd name="connsiteX1" fmla="*/ 4186800 w 8373600"/>
              <a:gd name="connsiteY1" fmla="*/ 0 h 8373600"/>
              <a:gd name="connsiteX2" fmla="*/ 8373600 w 8373600"/>
              <a:gd name="connsiteY2" fmla="*/ 4186800 h 8373600"/>
              <a:gd name="connsiteX3" fmla="*/ 4186800 w 8373600"/>
              <a:gd name="connsiteY3" fmla="*/ 8373600 h 8373600"/>
              <a:gd name="connsiteX4" fmla="*/ 0 w 8373600"/>
              <a:gd name="connsiteY4" fmla="*/ 4186800 h 8373600"/>
              <a:gd name="connsiteX0-1" fmla="*/ 4186800 w 8373600"/>
              <a:gd name="connsiteY0-2" fmla="*/ 8373600 h 8465040"/>
              <a:gd name="connsiteX1-3" fmla="*/ 0 w 8373600"/>
              <a:gd name="connsiteY1-4" fmla="*/ 4186800 h 8465040"/>
              <a:gd name="connsiteX2-5" fmla="*/ 4186800 w 8373600"/>
              <a:gd name="connsiteY2-6" fmla="*/ 0 h 8465040"/>
              <a:gd name="connsiteX3-7" fmla="*/ 8373600 w 8373600"/>
              <a:gd name="connsiteY3-8" fmla="*/ 4186800 h 8465040"/>
              <a:gd name="connsiteX4-9" fmla="*/ 4278240 w 8373600"/>
              <a:gd name="connsiteY4-10" fmla="*/ 8465040 h 8465040"/>
              <a:gd name="connsiteX0-11" fmla="*/ 4186800 w 8373600"/>
              <a:gd name="connsiteY0-12" fmla="*/ 8373600 h 8373600"/>
              <a:gd name="connsiteX1-13" fmla="*/ 0 w 8373600"/>
              <a:gd name="connsiteY1-14" fmla="*/ 4186800 h 8373600"/>
              <a:gd name="connsiteX2-15" fmla="*/ 4186800 w 8373600"/>
              <a:gd name="connsiteY2-16" fmla="*/ 0 h 8373600"/>
              <a:gd name="connsiteX3-17" fmla="*/ 8373600 w 8373600"/>
              <a:gd name="connsiteY3-18" fmla="*/ 4186800 h 8373600"/>
              <a:gd name="connsiteX0-19" fmla="*/ 0 w 8373600"/>
              <a:gd name="connsiteY0-20" fmla="*/ 4186800 h 4186800"/>
              <a:gd name="connsiteX1-21" fmla="*/ 4186800 w 8373600"/>
              <a:gd name="connsiteY1-22" fmla="*/ 0 h 4186800"/>
              <a:gd name="connsiteX2-23" fmla="*/ 8373600 w 8373600"/>
              <a:gd name="connsiteY2-24" fmla="*/ 4186800 h 418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73600" h="4186800">
                <a:moveTo>
                  <a:pt x="0" y="4186800"/>
                </a:moveTo>
                <a:cubicBezTo>
                  <a:pt x="0" y="1874494"/>
                  <a:pt x="1874494" y="0"/>
                  <a:pt x="4186800" y="0"/>
                </a:cubicBezTo>
                <a:cubicBezTo>
                  <a:pt x="6499106" y="0"/>
                  <a:pt x="8373600" y="1874494"/>
                  <a:pt x="8373600" y="4186800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2667000" y="3424797"/>
            <a:ext cx="6858000" cy="3429000"/>
          </a:xfrm>
          <a:custGeom>
            <a:avLst/>
            <a:gdLst>
              <a:gd name="connsiteX0" fmla="*/ 0 w 6858000"/>
              <a:gd name="connsiteY0" fmla="*/ 342900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3429000 h 6858000"/>
              <a:gd name="connsiteX0-1" fmla="*/ 3429000 w 6858000"/>
              <a:gd name="connsiteY0-2" fmla="*/ 6858000 h 6949440"/>
              <a:gd name="connsiteX1-3" fmla="*/ 0 w 6858000"/>
              <a:gd name="connsiteY1-4" fmla="*/ 3429000 h 6949440"/>
              <a:gd name="connsiteX2-5" fmla="*/ 3429000 w 6858000"/>
              <a:gd name="connsiteY2-6" fmla="*/ 0 h 6949440"/>
              <a:gd name="connsiteX3-7" fmla="*/ 6858000 w 6858000"/>
              <a:gd name="connsiteY3-8" fmla="*/ 3429000 h 6949440"/>
              <a:gd name="connsiteX4-9" fmla="*/ 3520440 w 6858000"/>
              <a:gd name="connsiteY4-10" fmla="*/ 6949440 h 6949440"/>
              <a:gd name="connsiteX0-11" fmla="*/ 3429000 w 6858000"/>
              <a:gd name="connsiteY0-12" fmla="*/ 6858000 h 6858000"/>
              <a:gd name="connsiteX1-13" fmla="*/ 0 w 6858000"/>
              <a:gd name="connsiteY1-14" fmla="*/ 3429000 h 6858000"/>
              <a:gd name="connsiteX2-15" fmla="*/ 3429000 w 6858000"/>
              <a:gd name="connsiteY2-16" fmla="*/ 0 h 6858000"/>
              <a:gd name="connsiteX3-17" fmla="*/ 6858000 w 6858000"/>
              <a:gd name="connsiteY3-18" fmla="*/ 3429000 h 6858000"/>
              <a:gd name="connsiteX0-19" fmla="*/ 0 w 6858000"/>
              <a:gd name="connsiteY0-20" fmla="*/ 3429000 h 3429000"/>
              <a:gd name="connsiteX1-21" fmla="*/ 3429000 w 6858000"/>
              <a:gd name="connsiteY1-22" fmla="*/ 0 h 3429000"/>
              <a:gd name="connsiteX2-23" fmla="*/ 6858000 w 6858000"/>
              <a:gd name="connsiteY2-24" fmla="*/ 3429000 h 342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858000" h="3429000">
                <a:moveTo>
                  <a:pt x="0" y="3429000"/>
                </a:moveTo>
                <a:cubicBezTo>
                  <a:pt x="0" y="1535216"/>
                  <a:pt x="1535216" y="0"/>
                  <a:pt x="3429000" y="0"/>
                </a:cubicBezTo>
                <a:cubicBezTo>
                  <a:pt x="5322784" y="0"/>
                  <a:pt x="6858000" y="1535216"/>
                  <a:pt x="6858000" y="3429000"/>
                </a:cubicBezTo>
              </a:path>
            </a:pathLst>
          </a:custGeom>
          <a:solidFill>
            <a:schemeClr val="bg1"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3424800" y="4182597"/>
            <a:ext cx="5342400" cy="2671200"/>
          </a:xfrm>
          <a:custGeom>
            <a:avLst/>
            <a:gdLst>
              <a:gd name="connsiteX0" fmla="*/ 0 w 5342400"/>
              <a:gd name="connsiteY0" fmla="*/ 2671200 h 5342400"/>
              <a:gd name="connsiteX1" fmla="*/ 2671200 w 5342400"/>
              <a:gd name="connsiteY1" fmla="*/ 0 h 5342400"/>
              <a:gd name="connsiteX2" fmla="*/ 5342400 w 5342400"/>
              <a:gd name="connsiteY2" fmla="*/ 2671200 h 5342400"/>
              <a:gd name="connsiteX3" fmla="*/ 2671200 w 5342400"/>
              <a:gd name="connsiteY3" fmla="*/ 5342400 h 5342400"/>
              <a:gd name="connsiteX4" fmla="*/ 0 w 5342400"/>
              <a:gd name="connsiteY4" fmla="*/ 2671200 h 5342400"/>
              <a:gd name="connsiteX0-1" fmla="*/ 2671200 w 5342400"/>
              <a:gd name="connsiteY0-2" fmla="*/ 5342400 h 5433840"/>
              <a:gd name="connsiteX1-3" fmla="*/ 0 w 5342400"/>
              <a:gd name="connsiteY1-4" fmla="*/ 2671200 h 5433840"/>
              <a:gd name="connsiteX2-5" fmla="*/ 2671200 w 5342400"/>
              <a:gd name="connsiteY2-6" fmla="*/ 0 h 5433840"/>
              <a:gd name="connsiteX3-7" fmla="*/ 5342400 w 5342400"/>
              <a:gd name="connsiteY3-8" fmla="*/ 2671200 h 5433840"/>
              <a:gd name="connsiteX4-9" fmla="*/ 2762640 w 5342400"/>
              <a:gd name="connsiteY4-10" fmla="*/ 5433840 h 5433840"/>
              <a:gd name="connsiteX0-11" fmla="*/ 2671200 w 5342400"/>
              <a:gd name="connsiteY0-12" fmla="*/ 5342400 h 5342400"/>
              <a:gd name="connsiteX1-13" fmla="*/ 0 w 5342400"/>
              <a:gd name="connsiteY1-14" fmla="*/ 2671200 h 5342400"/>
              <a:gd name="connsiteX2-15" fmla="*/ 2671200 w 5342400"/>
              <a:gd name="connsiteY2-16" fmla="*/ 0 h 5342400"/>
              <a:gd name="connsiteX3-17" fmla="*/ 5342400 w 5342400"/>
              <a:gd name="connsiteY3-18" fmla="*/ 2671200 h 5342400"/>
              <a:gd name="connsiteX0-19" fmla="*/ 0 w 5342400"/>
              <a:gd name="connsiteY0-20" fmla="*/ 2671200 h 2671200"/>
              <a:gd name="connsiteX1-21" fmla="*/ 2671200 w 5342400"/>
              <a:gd name="connsiteY1-22" fmla="*/ 0 h 2671200"/>
              <a:gd name="connsiteX2-23" fmla="*/ 5342400 w 5342400"/>
              <a:gd name="connsiteY2-24" fmla="*/ 2671200 h 2671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42400" h="2671200">
                <a:moveTo>
                  <a:pt x="0" y="2671200"/>
                </a:moveTo>
                <a:cubicBezTo>
                  <a:pt x="0" y="1195937"/>
                  <a:pt x="1195937" y="0"/>
                  <a:pt x="2671200" y="0"/>
                </a:cubicBezTo>
                <a:cubicBezTo>
                  <a:pt x="4146463" y="0"/>
                  <a:pt x="5342400" y="1195937"/>
                  <a:pt x="5342400" y="2671200"/>
                </a:cubicBezTo>
              </a:path>
            </a:pathLst>
          </a:custGeom>
          <a:solidFill>
            <a:schemeClr val="bg1">
              <a:alpha val="2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4987305" y="4240223"/>
            <a:ext cx="290953" cy="29095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757444" y="5582931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819200" y="6603899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3194853" y="510380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4654553" y="2055098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4057567" y="6344499"/>
            <a:ext cx="324000" cy="32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4182592" y="4940389"/>
            <a:ext cx="3826816" cy="1913408"/>
          </a:xfrm>
          <a:custGeom>
            <a:avLst/>
            <a:gdLst>
              <a:gd name="connsiteX0" fmla="*/ 0 w 3826816"/>
              <a:gd name="connsiteY0" fmla="*/ 1913408 h 3826816"/>
              <a:gd name="connsiteX1" fmla="*/ 1913408 w 3826816"/>
              <a:gd name="connsiteY1" fmla="*/ 0 h 3826816"/>
              <a:gd name="connsiteX2" fmla="*/ 3826816 w 3826816"/>
              <a:gd name="connsiteY2" fmla="*/ 1913408 h 3826816"/>
              <a:gd name="connsiteX3" fmla="*/ 1913408 w 3826816"/>
              <a:gd name="connsiteY3" fmla="*/ 3826816 h 3826816"/>
              <a:gd name="connsiteX4" fmla="*/ 0 w 3826816"/>
              <a:gd name="connsiteY4" fmla="*/ 1913408 h 3826816"/>
              <a:gd name="connsiteX0-1" fmla="*/ 1913408 w 3826816"/>
              <a:gd name="connsiteY0-2" fmla="*/ 3826816 h 3918256"/>
              <a:gd name="connsiteX1-3" fmla="*/ 0 w 3826816"/>
              <a:gd name="connsiteY1-4" fmla="*/ 1913408 h 3918256"/>
              <a:gd name="connsiteX2-5" fmla="*/ 1913408 w 3826816"/>
              <a:gd name="connsiteY2-6" fmla="*/ 0 h 3918256"/>
              <a:gd name="connsiteX3-7" fmla="*/ 3826816 w 3826816"/>
              <a:gd name="connsiteY3-8" fmla="*/ 1913408 h 3918256"/>
              <a:gd name="connsiteX4-9" fmla="*/ 2004848 w 3826816"/>
              <a:gd name="connsiteY4-10" fmla="*/ 3918256 h 3918256"/>
              <a:gd name="connsiteX0-11" fmla="*/ 1913408 w 3826816"/>
              <a:gd name="connsiteY0-12" fmla="*/ 3826816 h 3826816"/>
              <a:gd name="connsiteX1-13" fmla="*/ 0 w 3826816"/>
              <a:gd name="connsiteY1-14" fmla="*/ 1913408 h 3826816"/>
              <a:gd name="connsiteX2-15" fmla="*/ 1913408 w 3826816"/>
              <a:gd name="connsiteY2-16" fmla="*/ 0 h 3826816"/>
              <a:gd name="connsiteX3-17" fmla="*/ 3826816 w 3826816"/>
              <a:gd name="connsiteY3-18" fmla="*/ 1913408 h 3826816"/>
              <a:gd name="connsiteX0-19" fmla="*/ 0 w 3826816"/>
              <a:gd name="connsiteY0-20" fmla="*/ 1913408 h 1913408"/>
              <a:gd name="connsiteX1-21" fmla="*/ 1913408 w 3826816"/>
              <a:gd name="connsiteY1-22" fmla="*/ 0 h 1913408"/>
              <a:gd name="connsiteX2-23" fmla="*/ 3826816 w 3826816"/>
              <a:gd name="connsiteY2-24" fmla="*/ 1913408 h 19134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826816" h="1913408">
                <a:moveTo>
                  <a:pt x="0" y="1913408"/>
                </a:moveTo>
                <a:cubicBezTo>
                  <a:pt x="0" y="856662"/>
                  <a:pt x="856662" y="0"/>
                  <a:pt x="1913408" y="0"/>
                </a:cubicBezTo>
                <a:cubicBezTo>
                  <a:pt x="2970154" y="0"/>
                  <a:pt x="3826816" y="856662"/>
                  <a:pt x="3826816" y="1913408"/>
                </a:cubicBezTo>
              </a:path>
            </a:pathLst>
          </a:custGeom>
          <a:solidFill>
            <a:schemeClr val="bg1">
              <a:alpha val="3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flipV="1">
            <a:off x="0" y="0"/>
            <a:ext cx="12221029" cy="6858000"/>
            <a:chOff x="-1" y="0"/>
            <a:chExt cx="12221029" cy="6858000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238"/>
            <a:stretch>
              <a:fillRect/>
            </a:stretch>
          </p:blipFill>
          <p:spPr>
            <a:xfrm>
              <a:off x="-1" y="0"/>
              <a:ext cx="12221029" cy="6858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 userDrawn="1"/>
          </p:nvSpPr>
          <p:spPr>
            <a:xfrm>
              <a:off x="0" y="2102"/>
              <a:ext cx="12192000" cy="6853797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1151400" y="1913400"/>
              <a:ext cx="9889200" cy="4944600"/>
            </a:xfrm>
            <a:custGeom>
              <a:avLst/>
              <a:gdLst>
                <a:gd name="connsiteX0" fmla="*/ 0 w 9889200"/>
                <a:gd name="connsiteY0" fmla="*/ 4944600 h 9889200"/>
                <a:gd name="connsiteX1" fmla="*/ 4944600 w 9889200"/>
                <a:gd name="connsiteY1" fmla="*/ 0 h 9889200"/>
                <a:gd name="connsiteX2" fmla="*/ 9889200 w 9889200"/>
                <a:gd name="connsiteY2" fmla="*/ 4944600 h 9889200"/>
                <a:gd name="connsiteX3" fmla="*/ 4944600 w 9889200"/>
                <a:gd name="connsiteY3" fmla="*/ 9889200 h 9889200"/>
                <a:gd name="connsiteX4" fmla="*/ 0 w 9889200"/>
                <a:gd name="connsiteY4" fmla="*/ 4944600 h 9889200"/>
                <a:gd name="connsiteX0-1" fmla="*/ 4944600 w 9889200"/>
                <a:gd name="connsiteY0-2" fmla="*/ 9889200 h 9980640"/>
                <a:gd name="connsiteX1-3" fmla="*/ 0 w 9889200"/>
                <a:gd name="connsiteY1-4" fmla="*/ 4944600 h 9980640"/>
                <a:gd name="connsiteX2-5" fmla="*/ 4944600 w 9889200"/>
                <a:gd name="connsiteY2-6" fmla="*/ 0 h 9980640"/>
                <a:gd name="connsiteX3-7" fmla="*/ 9889200 w 9889200"/>
                <a:gd name="connsiteY3-8" fmla="*/ 4944600 h 9980640"/>
                <a:gd name="connsiteX4-9" fmla="*/ 5036040 w 9889200"/>
                <a:gd name="connsiteY4-10" fmla="*/ 9980640 h 9980640"/>
                <a:gd name="connsiteX0-11" fmla="*/ 4944600 w 9889200"/>
                <a:gd name="connsiteY0-12" fmla="*/ 9889200 h 9889200"/>
                <a:gd name="connsiteX1-13" fmla="*/ 0 w 9889200"/>
                <a:gd name="connsiteY1-14" fmla="*/ 4944600 h 9889200"/>
                <a:gd name="connsiteX2-15" fmla="*/ 4944600 w 9889200"/>
                <a:gd name="connsiteY2-16" fmla="*/ 0 h 9889200"/>
                <a:gd name="connsiteX3-17" fmla="*/ 9889200 w 9889200"/>
                <a:gd name="connsiteY3-18" fmla="*/ 4944600 h 9889200"/>
                <a:gd name="connsiteX0-19" fmla="*/ 0 w 9889200"/>
                <a:gd name="connsiteY0-20" fmla="*/ 4944600 h 4944600"/>
                <a:gd name="connsiteX1-21" fmla="*/ 4944600 w 9889200"/>
                <a:gd name="connsiteY1-22" fmla="*/ 0 h 4944600"/>
                <a:gd name="connsiteX2-23" fmla="*/ 9889200 w 9889200"/>
                <a:gd name="connsiteY2-24" fmla="*/ 4944600 h 4944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889200" h="4944600">
                  <a:moveTo>
                    <a:pt x="0" y="4944600"/>
                  </a:moveTo>
                  <a:cubicBezTo>
                    <a:pt x="0" y="2213773"/>
                    <a:pt x="2213773" y="0"/>
                    <a:pt x="4944600" y="0"/>
                  </a:cubicBezTo>
                  <a:cubicBezTo>
                    <a:pt x="7675427" y="0"/>
                    <a:pt x="9889200" y="2213773"/>
                    <a:pt x="9889200" y="4944600"/>
                  </a:cubicBezTo>
                </a:path>
              </a:pathLst>
            </a:custGeom>
            <a:solidFill>
              <a:schemeClr val="bg1">
                <a:alpha val="2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1909200" y="2671200"/>
              <a:ext cx="8373600" cy="4186800"/>
            </a:xfrm>
            <a:custGeom>
              <a:avLst/>
              <a:gdLst>
                <a:gd name="connsiteX0" fmla="*/ 0 w 8373600"/>
                <a:gd name="connsiteY0" fmla="*/ 4186800 h 8373600"/>
                <a:gd name="connsiteX1" fmla="*/ 4186800 w 8373600"/>
                <a:gd name="connsiteY1" fmla="*/ 0 h 8373600"/>
                <a:gd name="connsiteX2" fmla="*/ 8373600 w 8373600"/>
                <a:gd name="connsiteY2" fmla="*/ 4186800 h 8373600"/>
                <a:gd name="connsiteX3" fmla="*/ 4186800 w 8373600"/>
                <a:gd name="connsiteY3" fmla="*/ 8373600 h 8373600"/>
                <a:gd name="connsiteX4" fmla="*/ 0 w 8373600"/>
                <a:gd name="connsiteY4" fmla="*/ 4186800 h 8373600"/>
                <a:gd name="connsiteX0-1" fmla="*/ 4186800 w 8373600"/>
                <a:gd name="connsiteY0-2" fmla="*/ 8373600 h 8465040"/>
                <a:gd name="connsiteX1-3" fmla="*/ 0 w 8373600"/>
                <a:gd name="connsiteY1-4" fmla="*/ 4186800 h 8465040"/>
                <a:gd name="connsiteX2-5" fmla="*/ 4186800 w 8373600"/>
                <a:gd name="connsiteY2-6" fmla="*/ 0 h 8465040"/>
                <a:gd name="connsiteX3-7" fmla="*/ 8373600 w 8373600"/>
                <a:gd name="connsiteY3-8" fmla="*/ 4186800 h 8465040"/>
                <a:gd name="connsiteX4-9" fmla="*/ 4278240 w 8373600"/>
                <a:gd name="connsiteY4-10" fmla="*/ 8465040 h 8465040"/>
                <a:gd name="connsiteX0-11" fmla="*/ 4186800 w 8373600"/>
                <a:gd name="connsiteY0-12" fmla="*/ 8373600 h 8373600"/>
                <a:gd name="connsiteX1-13" fmla="*/ 0 w 8373600"/>
                <a:gd name="connsiteY1-14" fmla="*/ 4186800 h 8373600"/>
                <a:gd name="connsiteX2-15" fmla="*/ 4186800 w 8373600"/>
                <a:gd name="connsiteY2-16" fmla="*/ 0 h 8373600"/>
                <a:gd name="connsiteX3-17" fmla="*/ 8373600 w 8373600"/>
                <a:gd name="connsiteY3-18" fmla="*/ 4186800 h 8373600"/>
                <a:gd name="connsiteX0-19" fmla="*/ 0 w 8373600"/>
                <a:gd name="connsiteY0-20" fmla="*/ 4186800 h 4186800"/>
                <a:gd name="connsiteX1-21" fmla="*/ 4186800 w 8373600"/>
                <a:gd name="connsiteY1-22" fmla="*/ 0 h 4186800"/>
                <a:gd name="connsiteX2-23" fmla="*/ 8373600 w 8373600"/>
                <a:gd name="connsiteY2-24" fmla="*/ 4186800 h 4186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8373600" h="4186800">
                  <a:moveTo>
                    <a:pt x="0" y="4186800"/>
                  </a:moveTo>
                  <a:cubicBezTo>
                    <a:pt x="0" y="1874494"/>
                    <a:pt x="1874494" y="0"/>
                    <a:pt x="4186800" y="0"/>
                  </a:cubicBezTo>
                  <a:cubicBezTo>
                    <a:pt x="6499106" y="0"/>
                    <a:pt x="8373600" y="1874494"/>
                    <a:pt x="8373600" y="4186800"/>
                  </a:cubicBezTo>
                </a:path>
              </a:pathLst>
            </a:cu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2667000" y="3424797"/>
              <a:ext cx="6858000" cy="3429000"/>
            </a:xfrm>
            <a:custGeom>
              <a:avLst/>
              <a:gdLst>
                <a:gd name="connsiteX0" fmla="*/ 0 w 6858000"/>
                <a:gd name="connsiteY0" fmla="*/ 3429000 h 6858000"/>
                <a:gd name="connsiteX1" fmla="*/ 3429000 w 6858000"/>
                <a:gd name="connsiteY1" fmla="*/ 0 h 6858000"/>
                <a:gd name="connsiteX2" fmla="*/ 6858000 w 6858000"/>
                <a:gd name="connsiteY2" fmla="*/ 3429000 h 6858000"/>
                <a:gd name="connsiteX3" fmla="*/ 3429000 w 6858000"/>
                <a:gd name="connsiteY3" fmla="*/ 6858000 h 6858000"/>
                <a:gd name="connsiteX4" fmla="*/ 0 w 6858000"/>
                <a:gd name="connsiteY4" fmla="*/ 3429000 h 6858000"/>
                <a:gd name="connsiteX0-1" fmla="*/ 3429000 w 6858000"/>
                <a:gd name="connsiteY0-2" fmla="*/ 6858000 h 6949440"/>
                <a:gd name="connsiteX1-3" fmla="*/ 0 w 6858000"/>
                <a:gd name="connsiteY1-4" fmla="*/ 3429000 h 6949440"/>
                <a:gd name="connsiteX2-5" fmla="*/ 3429000 w 6858000"/>
                <a:gd name="connsiteY2-6" fmla="*/ 0 h 6949440"/>
                <a:gd name="connsiteX3-7" fmla="*/ 6858000 w 6858000"/>
                <a:gd name="connsiteY3-8" fmla="*/ 3429000 h 6949440"/>
                <a:gd name="connsiteX4-9" fmla="*/ 3520440 w 6858000"/>
                <a:gd name="connsiteY4-10" fmla="*/ 6949440 h 6949440"/>
                <a:gd name="connsiteX0-11" fmla="*/ 3429000 w 6858000"/>
                <a:gd name="connsiteY0-12" fmla="*/ 6858000 h 6858000"/>
                <a:gd name="connsiteX1-13" fmla="*/ 0 w 6858000"/>
                <a:gd name="connsiteY1-14" fmla="*/ 3429000 h 6858000"/>
                <a:gd name="connsiteX2-15" fmla="*/ 3429000 w 6858000"/>
                <a:gd name="connsiteY2-16" fmla="*/ 0 h 6858000"/>
                <a:gd name="connsiteX3-17" fmla="*/ 6858000 w 6858000"/>
                <a:gd name="connsiteY3-18" fmla="*/ 3429000 h 6858000"/>
                <a:gd name="connsiteX0-19" fmla="*/ 0 w 6858000"/>
                <a:gd name="connsiteY0-20" fmla="*/ 3429000 h 3429000"/>
                <a:gd name="connsiteX1-21" fmla="*/ 3429000 w 6858000"/>
                <a:gd name="connsiteY1-22" fmla="*/ 0 h 3429000"/>
                <a:gd name="connsiteX2-23" fmla="*/ 6858000 w 6858000"/>
                <a:gd name="connsiteY2-24" fmla="*/ 34290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58000" h="3429000">
                  <a:moveTo>
                    <a:pt x="0" y="3429000"/>
                  </a:moveTo>
                  <a:cubicBezTo>
                    <a:pt x="0" y="1535216"/>
                    <a:pt x="1535216" y="0"/>
                    <a:pt x="3429000" y="0"/>
                  </a:cubicBezTo>
                  <a:cubicBezTo>
                    <a:pt x="5322784" y="0"/>
                    <a:pt x="6858000" y="1535216"/>
                    <a:pt x="6858000" y="3429000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3424800" y="4182597"/>
              <a:ext cx="5342400" cy="2671200"/>
            </a:xfrm>
            <a:custGeom>
              <a:avLst/>
              <a:gdLst>
                <a:gd name="connsiteX0" fmla="*/ 0 w 5342400"/>
                <a:gd name="connsiteY0" fmla="*/ 2671200 h 5342400"/>
                <a:gd name="connsiteX1" fmla="*/ 2671200 w 5342400"/>
                <a:gd name="connsiteY1" fmla="*/ 0 h 5342400"/>
                <a:gd name="connsiteX2" fmla="*/ 5342400 w 5342400"/>
                <a:gd name="connsiteY2" fmla="*/ 2671200 h 5342400"/>
                <a:gd name="connsiteX3" fmla="*/ 2671200 w 5342400"/>
                <a:gd name="connsiteY3" fmla="*/ 5342400 h 5342400"/>
                <a:gd name="connsiteX4" fmla="*/ 0 w 5342400"/>
                <a:gd name="connsiteY4" fmla="*/ 2671200 h 5342400"/>
                <a:gd name="connsiteX0-1" fmla="*/ 2671200 w 5342400"/>
                <a:gd name="connsiteY0-2" fmla="*/ 5342400 h 5433840"/>
                <a:gd name="connsiteX1-3" fmla="*/ 0 w 5342400"/>
                <a:gd name="connsiteY1-4" fmla="*/ 2671200 h 5433840"/>
                <a:gd name="connsiteX2-5" fmla="*/ 2671200 w 5342400"/>
                <a:gd name="connsiteY2-6" fmla="*/ 0 h 5433840"/>
                <a:gd name="connsiteX3-7" fmla="*/ 5342400 w 5342400"/>
                <a:gd name="connsiteY3-8" fmla="*/ 2671200 h 5433840"/>
                <a:gd name="connsiteX4-9" fmla="*/ 2762640 w 5342400"/>
                <a:gd name="connsiteY4-10" fmla="*/ 5433840 h 5433840"/>
                <a:gd name="connsiteX0-11" fmla="*/ 2671200 w 5342400"/>
                <a:gd name="connsiteY0-12" fmla="*/ 5342400 h 5342400"/>
                <a:gd name="connsiteX1-13" fmla="*/ 0 w 5342400"/>
                <a:gd name="connsiteY1-14" fmla="*/ 2671200 h 5342400"/>
                <a:gd name="connsiteX2-15" fmla="*/ 2671200 w 5342400"/>
                <a:gd name="connsiteY2-16" fmla="*/ 0 h 5342400"/>
                <a:gd name="connsiteX3-17" fmla="*/ 5342400 w 5342400"/>
                <a:gd name="connsiteY3-18" fmla="*/ 2671200 h 5342400"/>
                <a:gd name="connsiteX0-19" fmla="*/ 0 w 5342400"/>
                <a:gd name="connsiteY0-20" fmla="*/ 2671200 h 2671200"/>
                <a:gd name="connsiteX1-21" fmla="*/ 2671200 w 5342400"/>
                <a:gd name="connsiteY1-22" fmla="*/ 0 h 2671200"/>
                <a:gd name="connsiteX2-23" fmla="*/ 5342400 w 5342400"/>
                <a:gd name="connsiteY2-24" fmla="*/ 2671200 h 2671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342400" h="2671200">
                  <a:moveTo>
                    <a:pt x="0" y="2671200"/>
                  </a:moveTo>
                  <a:cubicBezTo>
                    <a:pt x="0" y="1195937"/>
                    <a:pt x="1195937" y="0"/>
                    <a:pt x="2671200" y="0"/>
                  </a:cubicBezTo>
                  <a:cubicBezTo>
                    <a:pt x="4146463" y="0"/>
                    <a:pt x="5342400" y="1195937"/>
                    <a:pt x="5342400" y="267120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4987305" y="4240223"/>
              <a:ext cx="290953" cy="290953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757444" y="5582931"/>
              <a:ext cx="216000" cy="216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1819200" y="6603899"/>
              <a:ext cx="180000" cy="18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3194853" y="510380"/>
              <a:ext cx="144000" cy="144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4654553" y="2055098"/>
              <a:ext cx="144000" cy="144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057567" y="6344499"/>
              <a:ext cx="324000" cy="32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4182592" y="4940389"/>
              <a:ext cx="3826816" cy="1913408"/>
            </a:xfrm>
            <a:custGeom>
              <a:avLst/>
              <a:gdLst>
                <a:gd name="connsiteX0" fmla="*/ 0 w 3826816"/>
                <a:gd name="connsiteY0" fmla="*/ 1913408 h 3826816"/>
                <a:gd name="connsiteX1" fmla="*/ 1913408 w 3826816"/>
                <a:gd name="connsiteY1" fmla="*/ 0 h 3826816"/>
                <a:gd name="connsiteX2" fmla="*/ 3826816 w 3826816"/>
                <a:gd name="connsiteY2" fmla="*/ 1913408 h 3826816"/>
                <a:gd name="connsiteX3" fmla="*/ 1913408 w 3826816"/>
                <a:gd name="connsiteY3" fmla="*/ 3826816 h 3826816"/>
                <a:gd name="connsiteX4" fmla="*/ 0 w 3826816"/>
                <a:gd name="connsiteY4" fmla="*/ 1913408 h 3826816"/>
                <a:gd name="connsiteX0-1" fmla="*/ 1913408 w 3826816"/>
                <a:gd name="connsiteY0-2" fmla="*/ 3826816 h 3918256"/>
                <a:gd name="connsiteX1-3" fmla="*/ 0 w 3826816"/>
                <a:gd name="connsiteY1-4" fmla="*/ 1913408 h 3918256"/>
                <a:gd name="connsiteX2-5" fmla="*/ 1913408 w 3826816"/>
                <a:gd name="connsiteY2-6" fmla="*/ 0 h 3918256"/>
                <a:gd name="connsiteX3-7" fmla="*/ 3826816 w 3826816"/>
                <a:gd name="connsiteY3-8" fmla="*/ 1913408 h 3918256"/>
                <a:gd name="connsiteX4-9" fmla="*/ 2004848 w 3826816"/>
                <a:gd name="connsiteY4-10" fmla="*/ 3918256 h 3918256"/>
                <a:gd name="connsiteX0-11" fmla="*/ 1913408 w 3826816"/>
                <a:gd name="connsiteY0-12" fmla="*/ 3826816 h 3826816"/>
                <a:gd name="connsiteX1-13" fmla="*/ 0 w 3826816"/>
                <a:gd name="connsiteY1-14" fmla="*/ 1913408 h 3826816"/>
                <a:gd name="connsiteX2-15" fmla="*/ 1913408 w 3826816"/>
                <a:gd name="connsiteY2-16" fmla="*/ 0 h 3826816"/>
                <a:gd name="connsiteX3-17" fmla="*/ 3826816 w 3826816"/>
                <a:gd name="connsiteY3-18" fmla="*/ 1913408 h 3826816"/>
                <a:gd name="connsiteX0-19" fmla="*/ 0 w 3826816"/>
                <a:gd name="connsiteY0-20" fmla="*/ 1913408 h 1913408"/>
                <a:gd name="connsiteX1-21" fmla="*/ 1913408 w 3826816"/>
                <a:gd name="connsiteY1-22" fmla="*/ 0 h 1913408"/>
                <a:gd name="connsiteX2-23" fmla="*/ 3826816 w 3826816"/>
                <a:gd name="connsiteY2-24" fmla="*/ 1913408 h 19134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826816" h="1913408">
                  <a:moveTo>
                    <a:pt x="0" y="1913408"/>
                  </a:moveTo>
                  <a:cubicBezTo>
                    <a:pt x="0" y="856662"/>
                    <a:pt x="856662" y="0"/>
                    <a:pt x="1913408" y="0"/>
                  </a:cubicBezTo>
                  <a:cubicBezTo>
                    <a:pt x="2970154" y="0"/>
                    <a:pt x="3826816" y="856662"/>
                    <a:pt x="3826816" y="1913408"/>
                  </a:cubicBezTo>
                </a:path>
              </a:pathLst>
            </a:custGeom>
            <a:solidFill>
              <a:schemeClr val="bg1">
                <a:alpha val="35000"/>
              </a:schemeClr>
            </a:solidFill>
            <a:ln>
              <a:solidFill>
                <a:schemeClr val="bg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椭圆 16"/>
          <p:cNvSpPr/>
          <p:nvPr userDrawn="1"/>
        </p:nvSpPr>
        <p:spPr>
          <a:xfrm rot="5400000">
            <a:off x="-2472300" y="956701"/>
            <a:ext cx="9889200" cy="4944600"/>
          </a:xfrm>
          <a:custGeom>
            <a:avLst/>
            <a:gdLst>
              <a:gd name="connsiteX0" fmla="*/ 0 w 9889200"/>
              <a:gd name="connsiteY0" fmla="*/ 4944600 h 9889200"/>
              <a:gd name="connsiteX1" fmla="*/ 4944600 w 9889200"/>
              <a:gd name="connsiteY1" fmla="*/ 0 h 9889200"/>
              <a:gd name="connsiteX2" fmla="*/ 9889200 w 9889200"/>
              <a:gd name="connsiteY2" fmla="*/ 4944600 h 9889200"/>
              <a:gd name="connsiteX3" fmla="*/ 4944600 w 9889200"/>
              <a:gd name="connsiteY3" fmla="*/ 9889200 h 9889200"/>
              <a:gd name="connsiteX4" fmla="*/ 0 w 9889200"/>
              <a:gd name="connsiteY4" fmla="*/ 4944600 h 9889200"/>
              <a:gd name="connsiteX0-1" fmla="*/ 4944600 w 9889200"/>
              <a:gd name="connsiteY0-2" fmla="*/ 9889200 h 9980640"/>
              <a:gd name="connsiteX1-3" fmla="*/ 0 w 9889200"/>
              <a:gd name="connsiteY1-4" fmla="*/ 4944600 h 9980640"/>
              <a:gd name="connsiteX2-5" fmla="*/ 4944600 w 9889200"/>
              <a:gd name="connsiteY2-6" fmla="*/ 0 h 9980640"/>
              <a:gd name="connsiteX3-7" fmla="*/ 9889200 w 9889200"/>
              <a:gd name="connsiteY3-8" fmla="*/ 4944600 h 9980640"/>
              <a:gd name="connsiteX4-9" fmla="*/ 5036040 w 9889200"/>
              <a:gd name="connsiteY4-10" fmla="*/ 9980640 h 9980640"/>
              <a:gd name="connsiteX0-11" fmla="*/ 4944600 w 9889200"/>
              <a:gd name="connsiteY0-12" fmla="*/ 9889200 h 9889200"/>
              <a:gd name="connsiteX1-13" fmla="*/ 0 w 9889200"/>
              <a:gd name="connsiteY1-14" fmla="*/ 4944600 h 9889200"/>
              <a:gd name="connsiteX2-15" fmla="*/ 4944600 w 9889200"/>
              <a:gd name="connsiteY2-16" fmla="*/ 0 h 9889200"/>
              <a:gd name="connsiteX3-17" fmla="*/ 9889200 w 9889200"/>
              <a:gd name="connsiteY3-18" fmla="*/ 4944600 h 9889200"/>
              <a:gd name="connsiteX0-19" fmla="*/ 0 w 9889200"/>
              <a:gd name="connsiteY0-20" fmla="*/ 4944600 h 4944600"/>
              <a:gd name="connsiteX1-21" fmla="*/ 4944600 w 9889200"/>
              <a:gd name="connsiteY1-22" fmla="*/ 0 h 4944600"/>
              <a:gd name="connsiteX2-23" fmla="*/ 9889200 w 9889200"/>
              <a:gd name="connsiteY2-24" fmla="*/ 4944600 h 4944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889200" h="4944600">
                <a:moveTo>
                  <a:pt x="0" y="4944600"/>
                </a:moveTo>
                <a:cubicBezTo>
                  <a:pt x="0" y="2213773"/>
                  <a:pt x="2213773" y="0"/>
                  <a:pt x="4944600" y="0"/>
                </a:cubicBezTo>
                <a:cubicBezTo>
                  <a:pt x="7675427" y="0"/>
                  <a:pt x="9889200" y="2213773"/>
                  <a:pt x="9889200" y="4944600"/>
                </a:cubicBezTo>
              </a:path>
            </a:pathLst>
          </a:custGeom>
          <a:solidFill>
            <a:schemeClr val="bg1">
              <a:alpha val="2000"/>
            </a:schemeClr>
          </a:solidFill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椭圆 17"/>
          <p:cNvSpPr/>
          <p:nvPr userDrawn="1"/>
        </p:nvSpPr>
        <p:spPr>
          <a:xfrm rot="5400000">
            <a:off x="-2093400" y="1335600"/>
            <a:ext cx="8373600" cy="4186800"/>
          </a:xfrm>
          <a:custGeom>
            <a:avLst/>
            <a:gdLst>
              <a:gd name="connsiteX0" fmla="*/ 0 w 8373600"/>
              <a:gd name="connsiteY0" fmla="*/ 4186800 h 8373600"/>
              <a:gd name="connsiteX1" fmla="*/ 4186800 w 8373600"/>
              <a:gd name="connsiteY1" fmla="*/ 0 h 8373600"/>
              <a:gd name="connsiteX2" fmla="*/ 8373600 w 8373600"/>
              <a:gd name="connsiteY2" fmla="*/ 4186800 h 8373600"/>
              <a:gd name="connsiteX3" fmla="*/ 4186800 w 8373600"/>
              <a:gd name="connsiteY3" fmla="*/ 8373600 h 8373600"/>
              <a:gd name="connsiteX4" fmla="*/ 0 w 8373600"/>
              <a:gd name="connsiteY4" fmla="*/ 4186800 h 8373600"/>
              <a:gd name="connsiteX0-1" fmla="*/ 4186800 w 8373600"/>
              <a:gd name="connsiteY0-2" fmla="*/ 8373600 h 8465040"/>
              <a:gd name="connsiteX1-3" fmla="*/ 0 w 8373600"/>
              <a:gd name="connsiteY1-4" fmla="*/ 4186800 h 8465040"/>
              <a:gd name="connsiteX2-5" fmla="*/ 4186800 w 8373600"/>
              <a:gd name="connsiteY2-6" fmla="*/ 0 h 8465040"/>
              <a:gd name="connsiteX3-7" fmla="*/ 8373600 w 8373600"/>
              <a:gd name="connsiteY3-8" fmla="*/ 4186800 h 8465040"/>
              <a:gd name="connsiteX4-9" fmla="*/ 4278240 w 8373600"/>
              <a:gd name="connsiteY4-10" fmla="*/ 8465040 h 8465040"/>
              <a:gd name="connsiteX0-11" fmla="*/ 4186800 w 8373600"/>
              <a:gd name="connsiteY0-12" fmla="*/ 8373600 h 8373600"/>
              <a:gd name="connsiteX1-13" fmla="*/ 0 w 8373600"/>
              <a:gd name="connsiteY1-14" fmla="*/ 4186800 h 8373600"/>
              <a:gd name="connsiteX2-15" fmla="*/ 4186800 w 8373600"/>
              <a:gd name="connsiteY2-16" fmla="*/ 0 h 8373600"/>
              <a:gd name="connsiteX3-17" fmla="*/ 8373600 w 8373600"/>
              <a:gd name="connsiteY3-18" fmla="*/ 4186800 h 8373600"/>
              <a:gd name="connsiteX0-19" fmla="*/ 0 w 8373600"/>
              <a:gd name="connsiteY0-20" fmla="*/ 4186800 h 4186800"/>
              <a:gd name="connsiteX1-21" fmla="*/ 4186800 w 8373600"/>
              <a:gd name="connsiteY1-22" fmla="*/ 0 h 4186800"/>
              <a:gd name="connsiteX2-23" fmla="*/ 8373600 w 8373600"/>
              <a:gd name="connsiteY2-24" fmla="*/ 4186800 h 418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373600" h="4186800">
                <a:moveTo>
                  <a:pt x="0" y="4186800"/>
                </a:moveTo>
                <a:cubicBezTo>
                  <a:pt x="0" y="1874494"/>
                  <a:pt x="1874494" y="0"/>
                  <a:pt x="4186800" y="0"/>
                </a:cubicBezTo>
                <a:cubicBezTo>
                  <a:pt x="6499106" y="0"/>
                  <a:pt x="8373600" y="1874494"/>
                  <a:pt x="8373600" y="4186800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椭圆 7"/>
          <p:cNvSpPr/>
          <p:nvPr userDrawn="1"/>
        </p:nvSpPr>
        <p:spPr>
          <a:xfrm rot="5400000">
            <a:off x="-1714500" y="1714500"/>
            <a:ext cx="6858000" cy="3429000"/>
          </a:xfrm>
          <a:custGeom>
            <a:avLst/>
            <a:gdLst>
              <a:gd name="connsiteX0" fmla="*/ 0 w 6858000"/>
              <a:gd name="connsiteY0" fmla="*/ 3429000 h 6858000"/>
              <a:gd name="connsiteX1" fmla="*/ 3429000 w 6858000"/>
              <a:gd name="connsiteY1" fmla="*/ 0 h 6858000"/>
              <a:gd name="connsiteX2" fmla="*/ 6858000 w 6858000"/>
              <a:gd name="connsiteY2" fmla="*/ 3429000 h 6858000"/>
              <a:gd name="connsiteX3" fmla="*/ 3429000 w 6858000"/>
              <a:gd name="connsiteY3" fmla="*/ 6858000 h 6858000"/>
              <a:gd name="connsiteX4" fmla="*/ 0 w 6858000"/>
              <a:gd name="connsiteY4" fmla="*/ 3429000 h 6858000"/>
              <a:gd name="connsiteX0-1" fmla="*/ 3429000 w 6858000"/>
              <a:gd name="connsiteY0-2" fmla="*/ 6858000 h 6949440"/>
              <a:gd name="connsiteX1-3" fmla="*/ 0 w 6858000"/>
              <a:gd name="connsiteY1-4" fmla="*/ 3429000 h 6949440"/>
              <a:gd name="connsiteX2-5" fmla="*/ 3429000 w 6858000"/>
              <a:gd name="connsiteY2-6" fmla="*/ 0 h 6949440"/>
              <a:gd name="connsiteX3-7" fmla="*/ 6858000 w 6858000"/>
              <a:gd name="connsiteY3-8" fmla="*/ 3429000 h 6949440"/>
              <a:gd name="connsiteX4-9" fmla="*/ 3520440 w 6858000"/>
              <a:gd name="connsiteY4-10" fmla="*/ 6949440 h 6949440"/>
              <a:gd name="connsiteX0-11" fmla="*/ 3429000 w 6858000"/>
              <a:gd name="connsiteY0-12" fmla="*/ 6858000 h 6858000"/>
              <a:gd name="connsiteX1-13" fmla="*/ 0 w 6858000"/>
              <a:gd name="connsiteY1-14" fmla="*/ 3429000 h 6858000"/>
              <a:gd name="connsiteX2-15" fmla="*/ 3429000 w 6858000"/>
              <a:gd name="connsiteY2-16" fmla="*/ 0 h 6858000"/>
              <a:gd name="connsiteX3-17" fmla="*/ 6858000 w 6858000"/>
              <a:gd name="connsiteY3-18" fmla="*/ 3429000 h 6858000"/>
              <a:gd name="connsiteX0-19" fmla="*/ 0 w 6858000"/>
              <a:gd name="connsiteY0-20" fmla="*/ 3429000 h 3429000"/>
              <a:gd name="connsiteX1-21" fmla="*/ 3429000 w 6858000"/>
              <a:gd name="connsiteY1-22" fmla="*/ 0 h 3429000"/>
              <a:gd name="connsiteX2-23" fmla="*/ 6858000 w 6858000"/>
              <a:gd name="connsiteY2-24" fmla="*/ 3429000 h 342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858000" h="3429000">
                <a:moveTo>
                  <a:pt x="0" y="3429000"/>
                </a:moveTo>
                <a:cubicBezTo>
                  <a:pt x="0" y="1535216"/>
                  <a:pt x="1535216" y="0"/>
                  <a:pt x="3429000" y="0"/>
                </a:cubicBezTo>
                <a:cubicBezTo>
                  <a:pt x="5322784" y="0"/>
                  <a:pt x="6858000" y="1535216"/>
                  <a:pt x="6858000" y="3429000"/>
                </a:cubicBezTo>
              </a:path>
            </a:pathLst>
          </a:custGeom>
          <a:solidFill>
            <a:schemeClr val="bg1"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椭圆 8"/>
          <p:cNvSpPr/>
          <p:nvPr userDrawn="1"/>
        </p:nvSpPr>
        <p:spPr>
          <a:xfrm rot="5400000">
            <a:off x="-1335600" y="2093400"/>
            <a:ext cx="5342400" cy="2671200"/>
          </a:xfrm>
          <a:custGeom>
            <a:avLst/>
            <a:gdLst>
              <a:gd name="connsiteX0" fmla="*/ 0 w 5342400"/>
              <a:gd name="connsiteY0" fmla="*/ 2671200 h 5342400"/>
              <a:gd name="connsiteX1" fmla="*/ 2671200 w 5342400"/>
              <a:gd name="connsiteY1" fmla="*/ 0 h 5342400"/>
              <a:gd name="connsiteX2" fmla="*/ 5342400 w 5342400"/>
              <a:gd name="connsiteY2" fmla="*/ 2671200 h 5342400"/>
              <a:gd name="connsiteX3" fmla="*/ 2671200 w 5342400"/>
              <a:gd name="connsiteY3" fmla="*/ 5342400 h 5342400"/>
              <a:gd name="connsiteX4" fmla="*/ 0 w 5342400"/>
              <a:gd name="connsiteY4" fmla="*/ 2671200 h 5342400"/>
              <a:gd name="connsiteX0-1" fmla="*/ 2671200 w 5342400"/>
              <a:gd name="connsiteY0-2" fmla="*/ 5342400 h 5433840"/>
              <a:gd name="connsiteX1-3" fmla="*/ 0 w 5342400"/>
              <a:gd name="connsiteY1-4" fmla="*/ 2671200 h 5433840"/>
              <a:gd name="connsiteX2-5" fmla="*/ 2671200 w 5342400"/>
              <a:gd name="connsiteY2-6" fmla="*/ 0 h 5433840"/>
              <a:gd name="connsiteX3-7" fmla="*/ 5342400 w 5342400"/>
              <a:gd name="connsiteY3-8" fmla="*/ 2671200 h 5433840"/>
              <a:gd name="connsiteX4-9" fmla="*/ 2762640 w 5342400"/>
              <a:gd name="connsiteY4-10" fmla="*/ 5433840 h 5433840"/>
              <a:gd name="connsiteX0-11" fmla="*/ 2671200 w 5342400"/>
              <a:gd name="connsiteY0-12" fmla="*/ 5342400 h 5342400"/>
              <a:gd name="connsiteX1-13" fmla="*/ 0 w 5342400"/>
              <a:gd name="connsiteY1-14" fmla="*/ 2671200 h 5342400"/>
              <a:gd name="connsiteX2-15" fmla="*/ 2671200 w 5342400"/>
              <a:gd name="connsiteY2-16" fmla="*/ 0 h 5342400"/>
              <a:gd name="connsiteX3-17" fmla="*/ 5342400 w 5342400"/>
              <a:gd name="connsiteY3-18" fmla="*/ 2671200 h 5342400"/>
              <a:gd name="connsiteX0-19" fmla="*/ 0 w 5342400"/>
              <a:gd name="connsiteY0-20" fmla="*/ 2671200 h 2671200"/>
              <a:gd name="connsiteX1-21" fmla="*/ 2671200 w 5342400"/>
              <a:gd name="connsiteY1-22" fmla="*/ 0 h 2671200"/>
              <a:gd name="connsiteX2-23" fmla="*/ 5342400 w 5342400"/>
              <a:gd name="connsiteY2-24" fmla="*/ 2671200 h 2671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342400" h="2671200">
                <a:moveTo>
                  <a:pt x="0" y="2671200"/>
                </a:moveTo>
                <a:cubicBezTo>
                  <a:pt x="0" y="1195937"/>
                  <a:pt x="1195937" y="0"/>
                  <a:pt x="2671200" y="0"/>
                </a:cubicBezTo>
                <a:cubicBezTo>
                  <a:pt x="4146463" y="0"/>
                  <a:pt x="5342400" y="1195937"/>
                  <a:pt x="5342400" y="2671200"/>
                </a:cubicBezTo>
              </a:path>
            </a:pathLst>
          </a:custGeom>
          <a:solidFill>
            <a:schemeClr val="bg1">
              <a:alpha val="25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339105" y="5907119"/>
            <a:ext cx="290953" cy="29095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2485000" y="1074431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4074501" y="3886099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4409000" y="5476080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3799399" y="264398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87367" y="4655399"/>
            <a:ext cx="324000" cy="32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椭圆 9"/>
          <p:cNvSpPr/>
          <p:nvPr userDrawn="1"/>
        </p:nvSpPr>
        <p:spPr>
          <a:xfrm rot="5400000">
            <a:off x="-956704" y="2472296"/>
            <a:ext cx="3826816" cy="1913408"/>
          </a:xfrm>
          <a:custGeom>
            <a:avLst/>
            <a:gdLst>
              <a:gd name="connsiteX0" fmla="*/ 0 w 3826816"/>
              <a:gd name="connsiteY0" fmla="*/ 1913408 h 3826816"/>
              <a:gd name="connsiteX1" fmla="*/ 1913408 w 3826816"/>
              <a:gd name="connsiteY1" fmla="*/ 0 h 3826816"/>
              <a:gd name="connsiteX2" fmla="*/ 3826816 w 3826816"/>
              <a:gd name="connsiteY2" fmla="*/ 1913408 h 3826816"/>
              <a:gd name="connsiteX3" fmla="*/ 1913408 w 3826816"/>
              <a:gd name="connsiteY3" fmla="*/ 3826816 h 3826816"/>
              <a:gd name="connsiteX4" fmla="*/ 0 w 3826816"/>
              <a:gd name="connsiteY4" fmla="*/ 1913408 h 3826816"/>
              <a:gd name="connsiteX0-1" fmla="*/ 1913408 w 3826816"/>
              <a:gd name="connsiteY0-2" fmla="*/ 3826816 h 3918256"/>
              <a:gd name="connsiteX1-3" fmla="*/ 0 w 3826816"/>
              <a:gd name="connsiteY1-4" fmla="*/ 1913408 h 3918256"/>
              <a:gd name="connsiteX2-5" fmla="*/ 1913408 w 3826816"/>
              <a:gd name="connsiteY2-6" fmla="*/ 0 h 3918256"/>
              <a:gd name="connsiteX3-7" fmla="*/ 3826816 w 3826816"/>
              <a:gd name="connsiteY3-8" fmla="*/ 1913408 h 3918256"/>
              <a:gd name="connsiteX4-9" fmla="*/ 2004848 w 3826816"/>
              <a:gd name="connsiteY4-10" fmla="*/ 3918256 h 3918256"/>
              <a:gd name="connsiteX0-11" fmla="*/ 1913408 w 3826816"/>
              <a:gd name="connsiteY0-12" fmla="*/ 3826816 h 3826816"/>
              <a:gd name="connsiteX1-13" fmla="*/ 0 w 3826816"/>
              <a:gd name="connsiteY1-14" fmla="*/ 1913408 h 3826816"/>
              <a:gd name="connsiteX2-15" fmla="*/ 1913408 w 3826816"/>
              <a:gd name="connsiteY2-16" fmla="*/ 0 h 3826816"/>
              <a:gd name="connsiteX3-17" fmla="*/ 3826816 w 3826816"/>
              <a:gd name="connsiteY3-18" fmla="*/ 1913408 h 3826816"/>
              <a:gd name="connsiteX0-19" fmla="*/ 0 w 3826816"/>
              <a:gd name="connsiteY0-20" fmla="*/ 1913408 h 1913408"/>
              <a:gd name="connsiteX1-21" fmla="*/ 1913408 w 3826816"/>
              <a:gd name="connsiteY1-22" fmla="*/ 0 h 1913408"/>
              <a:gd name="connsiteX2-23" fmla="*/ 3826816 w 3826816"/>
              <a:gd name="connsiteY2-24" fmla="*/ 1913408 h 19134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826816" h="1913408">
                <a:moveTo>
                  <a:pt x="0" y="1913408"/>
                </a:moveTo>
                <a:cubicBezTo>
                  <a:pt x="0" y="856662"/>
                  <a:pt x="856662" y="0"/>
                  <a:pt x="1913408" y="0"/>
                </a:cubicBezTo>
                <a:cubicBezTo>
                  <a:pt x="2970154" y="0"/>
                  <a:pt x="3826816" y="856662"/>
                  <a:pt x="3826816" y="1913408"/>
                </a:cubicBezTo>
              </a:path>
            </a:pathLst>
          </a:custGeom>
          <a:solidFill>
            <a:schemeClr val="bg1">
              <a:alpha val="3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29028" y="4203"/>
            <a:ext cx="12192000" cy="685379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816200" y="1074431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747101" y="3886099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1649828" y="6476132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11736899" y="2753598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909200" y="-757800"/>
            <a:ext cx="8373600" cy="83736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11614485" y="4920245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9549301" y="5990670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10278600" y="3902813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2" name="不完整圆 21"/>
          <p:cNvSpPr/>
          <p:nvPr userDrawn="1"/>
        </p:nvSpPr>
        <p:spPr>
          <a:xfrm>
            <a:off x="8777850" y="3435350"/>
            <a:ext cx="6858000" cy="6858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alpha val="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不完整圆 20"/>
          <p:cNvSpPr/>
          <p:nvPr userDrawn="1"/>
        </p:nvSpPr>
        <p:spPr>
          <a:xfrm>
            <a:off x="9535650" y="4218926"/>
            <a:ext cx="5342400" cy="53424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不完整圆 19"/>
          <p:cNvSpPr/>
          <p:nvPr userDrawn="1"/>
        </p:nvSpPr>
        <p:spPr>
          <a:xfrm>
            <a:off x="10284950" y="4948849"/>
            <a:ext cx="3826800" cy="38268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alpha val="25000"/>
            </a:schemeClr>
          </a:solidFill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8"/>
          <a:stretch>
            <a:fillRect/>
          </a:stretch>
        </p:blipFill>
        <p:spPr>
          <a:xfrm>
            <a:off x="-1" y="0"/>
            <a:ext cx="1222102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2102"/>
            <a:ext cx="12192000" cy="685379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 rot="8641334">
            <a:off x="5308972" y="13939"/>
            <a:ext cx="6858000" cy="6858000"/>
            <a:chOff x="2667000" y="13939"/>
            <a:chExt cx="6858000" cy="6858000"/>
          </a:xfrm>
        </p:grpSpPr>
        <p:sp>
          <p:nvSpPr>
            <p:cNvPr id="11" name="椭圆 10"/>
            <p:cNvSpPr/>
            <p:nvPr userDrawn="1"/>
          </p:nvSpPr>
          <p:spPr>
            <a:xfrm>
              <a:off x="2667000" y="13939"/>
              <a:ext cx="6858000" cy="68580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667000" y="771739"/>
              <a:ext cx="5342400" cy="5342400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667000" y="1529531"/>
              <a:ext cx="3826816" cy="382681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 userDrawn="1"/>
        </p:nvCxnSpPr>
        <p:spPr>
          <a:xfrm>
            <a:off x="1972501" y="5858740"/>
            <a:ext cx="815428" cy="67421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 flipH="1">
            <a:off x="1301750" y="5856639"/>
            <a:ext cx="670750" cy="515586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285750" y="5930900"/>
            <a:ext cx="1035050" cy="45720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V="1">
            <a:off x="273050" y="5346700"/>
            <a:ext cx="615950" cy="56515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 flipV="1">
            <a:off x="330200" y="3879850"/>
            <a:ext cx="558800" cy="144145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 userDrawn="1"/>
        </p:nvSpPr>
        <p:spPr>
          <a:xfrm>
            <a:off x="1204965" y="6262950"/>
            <a:ext cx="216000" cy="21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195582" y="5824217"/>
            <a:ext cx="180000" cy="1800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827274" y="5256921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271210" y="3820398"/>
            <a:ext cx="144000" cy="144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827025" y="5713264"/>
            <a:ext cx="290953" cy="29095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2625929" y="6370950"/>
            <a:ext cx="324000" cy="32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-29030" y="0"/>
            <a:ext cx="12221029" cy="6871939"/>
            <a:chOff x="-1" y="0"/>
            <a:chExt cx="12221029" cy="6871939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238"/>
            <a:stretch>
              <a:fillRect/>
            </a:stretch>
          </p:blipFill>
          <p:spPr>
            <a:xfrm>
              <a:off x="-1" y="0"/>
              <a:ext cx="12221029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 userDrawn="1"/>
          </p:nvSpPr>
          <p:spPr>
            <a:xfrm>
              <a:off x="0" y="2102"/>
              <a:ext cx="12192000" cy="6853797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8641334">
              <a:off x="5308972" y="13939"/>
              <a:ext cx="6858000" cy="6858000"/>
              <a:chOff x="2667000" y="13939"/>
              <a:chExt cx="6858000" cy="6858000"/>
            </a:xfrm>
          </p:grpSpPr>
          <p:sp>
            <p:nvSpPr>
              <p:cNvPr id="11" name="椭圆 10"/>
              <p:cNvSpPr/>
              <p:nvPr userDrawn="1"/>
            </p:nvSpPr>
            <p:spPr>
              <a:xfrm>
                <a:off x="2667000" y="13939"/>
                <a:ext cx="6858000" cy="685800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>
                    <a:alpha val="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 userDrawn="1"/>
            </p:nvSpPr>
            <p:spPr>
              <a:xfrm>
                <a:off x="2667000" y="771739"/>
                <a:ext cx="5342400" cy="5342400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/>
              <p:cNvSpPr/>
              <p:nvPr userDrawn="1"/>
            </p:nvSpPr>
            <p:spPr>
              <a:xfrm>
                <a:off x="2667000" y="1529531"/>
                <a:ext cx="3826816" cy="382681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2" name="直接连接符 21"/>
            <p:cNvCxnSpPr/>
            <p:nvPr userDrawn="1"/>
          </p:nvCxnSpPr>
          <p:spPr>
            <a:xfrm>
              <a:off x="1972501" y="5858740"/>
              <a:ext cx="815428" cy="67421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 flipH="1">
              <a:off x="1301750" y="5856639"/>
              <a:ext cx="670750" cy="515586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85750" y="5930900"/>
              <a:ext cx="1035050" cy="45720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 flipV="1">
              <a:off x="273050" y="5346700"/>
              <a:ext cx="615950" cy="56515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 flipH="1" flipV="1">
              <a:off x="330200" y="3879850"/>
              <a:ext cx="558800" cy="144145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 userDrawn="1"/>
          </p:nvSpPr>
          <p:spPr>
            <a:xfrm>
              <a:off x="1204965" y="6262950"/>
              <a:ext cx="216000" cy="216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195582" y="5824217"/>
              <a:ext cx="180000" cy="18000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827274" y="5256921"/>
              <a:ext cx="144000" cy="144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271210" y="3820398"/>
              <a:ext cx="144000" cy="144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827025" y="5713264"/>
              <a:ext cx="290953" cy="290953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2625929" y="6370950"/>
              <a:ext cx="324000" cy="32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8A30BEE-C61E-4852-ADD9-4A8B4206AB26}" type="datetimeFigureOut">
              <a:rPr lang="zh-CN" altLang="en-US" smtClean="0"/>
              <a:t>2018/10/29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E78A040-6498-4944-A88D-BA7142C3952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4515"/>
            <a:ext cx="12201980" cy="687251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298" y="369332"/>
            <a:ext cx="9022021" cy="707886"/>
          </a:xfrm>
          <a:prstGeom prst="rect">
            <a:avLst/>
          </a:prstGeom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珺馨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HelloCode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人工智能教育系列课程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1476" y="2829560"/>
            <a:ext cx="8629049" cy="1198880"/>
          </a:xfrm>
          <a:prstGeom prst="rect">
            <a:avLst/>
          </a:prstGeom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王者荣耀英雄盒子</a:t>
            </a:r>
          </a:p>
        </p:txBody>
      </p:sp>
      <p:sp>
        <p:nvSpPr>
          <p:cNvPr id="7" name="矩形 6"/>
          <p:cNvSpPr/>
          <p:nvPr/>
        </p:nvSpPr>
        <p:spPr>
          <a:xfrm>
            <a:off x="7469232" y="6365555"/>
            <a:ext cx="4722768" cy="369332"/>
          </a:xfrm>
          <a:prstGeom prst="rect">
            <a:avLst/>
          </a:prstGeom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珺馨科技有限公司</a:t>
            </a:r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|HelloCode</a:t>
            </a:r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人工智能研究院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0" y="1218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接下来我们加入模糊查询相关的控件：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2" y="958682"/>
            <a:ext cx="8095278" cy="577246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矩形 1"/>
          <p:cNvSpPr/>
          <p:nvPr/>
        </p:nvSpPr>
        <p:spPr>
          <a:xfrm>
            <a:off x="6400800" y="1173707"/>
            <a:ext cx="2047164" cy="573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8325134" y="1460310"/>
            <a:ext cx="832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9157648" y="958682"/>
            <a:ext cx="27436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所谓“模糊查询”是指，当你想要查询某件事物时</a:t>
            </a:r>
            <a:endParaRPr lang="en-US" altLang="zh-CN" dirty="0"/>
          </a:p>
          <a:p>
            <a:r>
              <a:rPr lang="zh-CN" altLang="en-US" dirty="0"/>
              <a:t>不需要输入非常精确地信息，即使是输入这个事物</a:t>
            </a:r>
            <a:endParaRPr lang="en-US" altLang="zh-CN" dirty="0"/>
          </a:p>
          <a:p>
            <a:r>
              <a:rPr lang="zh-CN" altLang="en-US" dirty="0"/>
              <a:t>的一部分信息，也可以查询出来。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8717" y="106701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4858" y="120168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创建输入框和按钮并加入到窗口中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35490" y="1201681"/>
            <a:ext cx="312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运行程序，看下效果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431490" y="106701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1156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下面实现模糊查询的界面效果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98717" y="2074193"/>
            <a:ext cx="5670309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创建输入框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entry = Entry(root)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entry.grid(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确定按钮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commit = Button(root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commit.grid(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89" y="2073969"/>
            <a:ext cx="5397653" cy="23085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3683" y="2828836"/>
            <a:ext cx="5724644" cy="1200329"/>
          </a:xfrm>
          <a:prstGeom prst="rect">
            <a:avLst/>
          </a:prstGeom>
          <a:noFill/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英雄信息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47065"/>
            <a:ext cx="112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接下来，我们为按钮添加功能，让其能够在被点击之后，使窗口显示图片和英雄名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2717" y="964283"/>
            <a:ext cx="4610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首先将已经准备好的英雄信息表，复制过来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398717" y="829615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74245" y="829615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8718" y="1381035"/>
            <a:ext cx="5537625" cy="219290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 = [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{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'index_num'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米莱狄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".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\\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hero_img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\\</a:t>
            </a:r>
            <a:r>
              <a:rPr kumimoji="0" 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米莱狄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.jpg"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'is_tank'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'is_warrior'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'is_assa'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'is_master'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'is_archer'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'is_sup'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'index_num'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狂铁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".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\\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hero_img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\\</a:t>
            </a:r>
            <a:r>
              <a:rPr kumimoji="0" 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狂铁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.jpg"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'is_tank'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'is_warrior'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'is_assa'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   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    .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        .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{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'index_num'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廉颇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".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\\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hero_img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\\</a:t>
            </a:r>
            <a:r>
              <a:rPr kumimoji="0" 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廉颇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.jpg"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'is_tank'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'is_warrior'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'is_assa'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'is_master'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'is_archer'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'is_sup'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b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endParaRPr kumimoji="0" lang="zh-CN" altLang="zh-CN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78245" y="964283"/>
            <a:ext cx="4822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然后再将英雄图片文件夹复制到项目文件夹下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43" y="1465993"/>
            <a:ext cx="2774747" cy="2022991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398717" y="3978500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3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4294" y="4113168"/>
            <a:ext cx="3248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导</a:t>
            </a:r>
            <a:r>
              <a:rPr lang="zh-CN" altLang="en-US" dirty="0" smtClean="0"/>
              <a:t>入</a:t>
            </a:r>
            <a:r>
              <a:rPr lang="en-US" altLang="zh-CN" dirty="0" smtClean="0"/>
              <a:t>Pillow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ImageTk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98717" y="4735611"/>
            <a:ext cx="5537625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PIL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PIL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ImageTk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23483" y="3911166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4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27483" y="4041437"/>
            <a:ext cx="4973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创建一个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，用于放置英雄图片和姓名标签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508492" y="4736587"/>
            <a:ext cx="1292298" cy="1251296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508492" y="5018891"/>
            <a:ext cx="1292298" cy="9689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Frame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827483" y="4741388"/>
            <a:ext cx="3326898" cy="12464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创建一个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Frame</a:t>
            </a:r>
            <a: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控件，用于布局图片和英雄名</a:t>
            </a:r>
            <a:b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frame = Frame(root)</a:t>
            </a:r>
            <a:b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frame.grid(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columnspan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sticky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=W)</a:t>
            </a:r>
            <a:endParaRPr kumimoji="0" lang="zh-CN" altLang="zh-CN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27483" y="6185589"/>
            <a:ext cx="5364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这里的</a:t>
            </a:r>
            <a:r>
              <a:rPr lang="en-US" altLang="zh-CN" dirty="0" smtClean="0"/>
              <a:t>stickey</a:t>
            </a:r>
            <a:r>
              <a:rPr lang="zh-CN" altLang="en-US" dirty="0" smtClean="0"/>
              <a:t>属性可以设置控件的排列方式，‘</a:t>
            </a:r>
            <a:r>
              <a:rPr lang="en-US" altLang="zh-CN" dirty="0" smtClean="0"/>
              <a:t>W</a:t>
            </a:r>
            <a:r>
              <a:rPr lang="zh-CN" altLang="en-US" dirty="0" smtClean="0"/>
              <a:t>’表示从最左侧开始排列。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已经开发完成，接下来我们将功能实现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45" y="2011147"/>
            <a:ext cx="5465252" cy="2519930"/>
          </a:xfrm>
          <a:prstGeom prst="rect">
            <a:avLst/>
          </a:prstGeom>
          <a:ln>
            <a:solidFill>
              <a:srgbClr val="25BCCF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98717" y="2011147"/>
            <a:ext cx="4909883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all_callback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处理图片</a:t>
            </a:r>
            <a:b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Image.open(i.get(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ImageTk.PhotoImage(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动态生成不同变量名的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</a:t>
            </a:r>
            <a:b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label_name = Label(frame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=i.get(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2717" y="964283"/>
            <a:ext cx="4610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首先定义回调函数，处理图片并生成标签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98717" y="829615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74245" y="829615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78245" y="964283"/>
            <a:ext cx="388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然后使用</a:t>
            </a:r>
            <a:r>
              <a:rPr lang="en-US" altLang="zh-CN" dirty="0" smtClean="0"/>
              <a:t>Grid</a:t>
            </a:r>
            <a:r>
              <a:rPr lang="zh-CN" altLang="en-US" dirty="0" smtClean="0"/>
              <a:t>布局，布局方式如下图：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这里的行号和列号应该怎么写呢，先来看行号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282" y="1628184"/>
            <a:ext cx="8719537" cy="4020423"/>
          </a:xfrm>
          <a:prstGeom prst="rect">
            <a:avLst/>
          </a:prstGeom>
          <a:ln>
            <a:solidFill>
              <a:srgbClr val="25BCCF"/>
            </a:solidFill>
          </a:ln>
        </p:spPr>
      </p:pic>
      <p:cxnSp>
        <p:nvCxnSpPr>
          <p:cNvPr id="7" name="直接箭头连接符 6"/>
          <p:cNvCxnSpPr/>
          <p:nvPr/>
        </p:nvCxnSpPr>
        <p:spPr>
          <a:xfrm flipH="1">
            <a:off x="1263784" y="2094780"/>
            <a:ext cx="887340" cy="54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63784" y="2763520"/>
            <a:ext cx="791570" cy="8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95630" y="1900959"/>
            <a:ext cx="7955202" cy="32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95630" y="2564530"/>
            <a:ext cx="7955202" cy="32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14852" y="3228219"/>
            <a:ext cx="7955202" cy="32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614852" y="3896486"/>
            <a:ext cx="7955202" cy="32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614852" y="4638926"/>
            <a:ext cx="7955202" cy="32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263784" y="3477367"/>
            <a:ext cx="791570" cy="8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311669" y="4109327"/>
            <a:ext cx="791570" cy="8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1272333" y="4800509"/>
            <a:ext cx="791570" cy="8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13009" y="2656747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</a:t>
            </a:r>
          </a:p>
        </p:txBody>
      </p:sp>
      <p:sp>
        <p:nvSpPr>
          <p:cNvPr id="24" name="矩形 23"/>
          <p:cNvSpPr/>
          <p:nvPr/>
        </p:nvSpPr>
        <p:spPr>
          <a:xfrm>
            <a:off x="6309341" y="736832"/>
            <a:ext cx="51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10</a:t>
            </a:r>
          </a:p>
        </p:txBody>
      </p:sp>
      <p:sp>
        <p:nvSpPr>
          <p:cNvPr id="26" name="矩形 25"/>
          <p:cNvSpPr/>
          <p:nvPr/>
        </p:nvSpPr>
        <p:spPr>
          <a:xfrm>
            <a:off x="1013009" y="3374588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4</a:t>
            </a:r>
          </a:p>
        </p:txBody>
      </p:sp>
      <p:sp>
        <p:nvSpPr>
          <p:cNvPr id="27" name="矩形 26"/>
          <p:cNvSpPr/>
          <p:nvPr/>
        </p:nvSpPr>
        <p:spPr>
          <a:xfrm>
            <a:off x="1013009" y="4048808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6</a:t>
            </a:r>
            <a:endParaRPr lang="en-US" altLang="zh-CN" dirty="0" smtClean="0"/>
          </a:p>
        </p:txBody>
      </p:sp>
      <p:sp>
        <p:nvSpPr>
          <p:cNvPr id="28" name="矩形 27"/>
          <p:cNvSpPr/>
          <p:nvPr/>
        </p:nvSpPr>
        <p:spPr>
          <a:xfrm>
            <a:off x="1013009" y="4719292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8</a:t>
            </a:r>
            <a:endParaRPr lang="en-US" altLang="zh-CN" dirty="0" smtClean="0"/>
          </a:p>
        </p:txBody>
      </p:sp>
      <p:sp>
        <p:nvSpPr>
          <p:cNvPr id="23" name="右大括号 22"/>
          <p:cNvSpPr/>
          <p:nvPr/>
        </p:nvSpPr>
        <p:spPr>
          <a:xfrm rot="16200000">
            <a:off x="6312933" y="-2606772"/>
            <a:ext cx="504567" cy="79552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13009" y="1980341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</a:p>
        </p:txBody>
      </p:sp>
      <p:sp>
        <p:nvSpPr>
          <p:cNvPr id="30" name="矩形 29"/>
          <p:cNvSpPr/>
          <p:nvPr/>
        </p:nvSpPr>
        <p:spPr>
          <a:xfrm>
            <a:off x="6821091" y="89147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英雄</a:t>
            </a:r>
            <a:r>
              <a:rPr lang="zh-CN" altLang="en-US" dirty="0"/>
              <a:t>图片的行号每十个变化一次</a:t>
            </a:r>
          </a:p>
        </p:txBody>
      </p:sp>
      <p:sp>
        <p:nvSpPr>
          <p:cNvPr id="31" name="矩形 30"/>
          <p:cNvSpPr/>
          <p:nvPr/>
        </p:nvSpPr>
        <p:spPr>
          <a:xfrm>
            <a:off x="543573" y="1106164"/>
            <a:ext cx="3057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都是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r>
              <a:rPr lang="en-US" altLang="zh-CN" dirty="0" smtClean="0"/>
              <a:t>2</a:t>
            </a:r>
          </a:p>
          <a:p>
            <a:r>
              <a:rPr lang="en-US" altLang="zh-CN" dirty="0" smtClean="0"/>
              <a:t>4</a:t>
            </a:r>
          </a:p>
          <a:p>
            <a:r>
              <a:rPr lang="en-US" altLang="zh-CN" dirty="0" smtClean="0"/>
              <a:t>6</a:t>
            </a:r>
          </a:p>
          <a:p>
            <a:r>
              <a:rPr lang="en-US" altLang="zh-CN" dirty="0" smtClean="0"/>
              <a:t>8</a:t>
            </a:r>
          </a:p>
          <a:p>
            <a:r>
              <a:rPr lang="en-US" altLang="zh-CN" dirty="0" smtClean="0"/>
              <a:t>10</a:t>
            </a:r>
          </a:p>
          <a:p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这种偶数</a:t>
            </a:r>
            <a:endParaRPr lang="en-US" altLang="zh-CN" dirty="0" smtClean="0"/>
          </a:p>
        </p:txBody>
      </p:sp>
      <p:sp>
        <p:nvSpPr>
          <p:cNvPr id="32" name="矩形 31"/>
          <p:cNvSpPr/>
          <p:nvPr/>
        </p:nvSpPr>
        <p:spPr>
          <a:xfrm>
            <a:off x="2102186" y="5896437"/>
            <a:ext cx="899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使用一个从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开始每次自增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的数整除</a:t>
            </a:r>
            <a:r>
              <a:rPr lang="en-US" altLang="zh-CN" dirty="0" smtClean="0"/>
              <a:t>10</a:t>
            </a:r>
            <a:r>
              <a:rPr lang="zh-CN" altLang="en-US" dirty="0" smtClean="0"/>
              <a:t>之后在乘</a:t>
            </a:r>
            <a:r>
              <a:rPr lang="en-US" altLang="zh-CN" dirty="0" smtClean="0"/>
              <a:t>2</a:t>
            </a:r>
            <a:r>
              <a:rPr lang="zh-CN" altLang="en-US" dirty="0" smtClean="0"/>
              <a:t>就可以表示（   </a:t>
            </a:r>
            <a:r>
              <a:rPr lang="en-US" altLang="zh-CN" dirty="0" smtClean="0"/>
              <a:t>2 </a:t>
            </a:r>
            <a:r>
              <a:rPr lang="en-US" altLang="zh-CN" dirty="0"/>
              <a:t>* (</a:t>
            </a:r>
            <a:r>
              <a:rPr lang="en-US" altLang="zh-CN" dirty="0" err="1"/>
              <a:t>row_num</a:t>
            </a:r>
            <a:r>
              <a:rPr lang="en-US" altLang="zh-CN" dirty="0"/>
              <a:t> // 10</a:t>
            </a:r>
            <a:r>
              <a:rPr lang="en-US" altLang="zh-CN" dirty="0" smtClean="0"/>
              <a:t>)  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103239" y="6366816"/>
            <a:ext cx="9325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英雄名在图片下方，行号每次都比行号多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，所以可以用（   </a:t>
            </a:r>
            <a:r>
              <a:rPr lang="en-US" altLang="zh-CN" dirty="0" smtClean="0"/>
              <a:t>2 </a:t>
            </a:r>
            <a:r>
              <a:rPr lang="en-US" altLang="zh-CN" dirty="0"/>
              <a:t>* (</a:t>
            </a:r>
            <a:r>
              <a:rPr lang="en-US" altLang="zh-CN" dirty="0" err="1"/>
              <a:t>row_num</a:t>
            </a:r>
            <a:r>
              <a:rPr lang="en-US" altLang="zh-CN" dirty="0"/>
              <a:t> // 10</a:t>
            </a:r>
            <a:r>
              <a:rPr lang="en-US" altLang="zh-CN" dirty="0" smtClean="0"/>
              <a:t>) + 1   </a:t>
            </a:r>
            <a:r>
              <a:rPr lang="zh-CN" altLang="en-US" dirty="0" smtClean="0"/>
              <a:t>）表示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22" grpId="0"/>
      <p:bldP spid="26" grpId="0"/>
      <p:bldP spid="27" grpId="0"/>
      <p:bldP spid="28" grpId="0"/>
      <p:bldP spid="23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Source Han Sans Light"/>
              <a:ea typeface="Source Han Sans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</a:rPr>
              <a:t>然后再看下列号的规律：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01" y="1348358"/>
            <a:ext cx="9233968" cy="4257618"/>
          </a:xfrm>
          <a:prstGeom prst="rect">
            <a:avLst/>
          </a:prstGeom>
          <a:ln>
            <a:solidFill>
              <a:srgbClr val="25BCCF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2384877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</a:p>
        </p:txBody>
      </p:sp>
      <p:sp>
        <p:nvSpPr>
          <p:cNvPr id="22" name="矩形 21"/>
          <p:cNvSpPr/>
          <p:nvPr/>
        </p:nvSpPr>
        <p:spPr>
          <a:xfrm>
            <a:off x="3269686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endParaRPr lang="en-US" altLang="zh-CN" dirty="0" smtClean="0"/>
          </a:p>
        </p:txBody>
      </p:sp>
      <p:sp>
        <p:nvSpPr>
          <p:cNvPr id="23" name="矩形 22"/>
          <p:cNvSpPr/>
          <p:nvPr/>
        </p:nvSpPr>
        <p:spPr>
          <a:xfrm>
            <a:off x="3998587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</a:t>
            </a:r>
          </a:p>
        </p:txBody>
      </p:sp>
      <p:sp>
        <p:nvSpPr>
          <p:cNvPr id="24" name="矩形 23"/>
          <p:cNvSpPr/>
          <p:nvPr/>
        </p:nvSpPr>
        <p:spPr>
          <a:xfrm>
            <a:off x="4833993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3</a:t>
            </a:r>
          </a:p>
        </p:txBody>
      </p:sp>
      <p:sp>
        <p:nvSpPr>
          <p:cNvPr id="26" name="矩形 25"/>
          <p:cNvSpPr/>
          <p:nvPr/>
        </p:nvSpPr>
        <p:spPr>
          <a:xfrm>
            <a:off x="5730643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4</a:t>
            </a:r>
          </a:p>
        </p:txBody>
      </p:sp>
      <p:sp>
        <p:nvSpPr>
          <p:cNvPr id="27" name="矩形 26"/>
          <p:cNvSpPr/>
          <p:nvPr/>
        </p:nvSpPr>
        <p:spPr>
          <a:xfrm>
            <a:off x="6615452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</a:t>
            </a:r>
          </a:p>
        </p:txBody>
      </p:sp>
      <p:sp>
        <p:nvSpPr>
          <p:cNvPr id="28" name="矩形 27"/>
          <p:cNvSpPr/>
          <p:nvPr/>
        </p:nvSpPr>
        <p:spPr>
          <a:xfrm>
            <a:off x="7344353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6</a:t>
            </a:r>
          </a:p>
        </p:txBody>
      </p:sp>
      <p:sp>
        <p:nvSpPr>
          <p:cNvPr id="29" name="矩形 28"/>
          <p:cNvSpPr/>
          <p:nvPr/>
        </p:nvSpPr>
        <p:spPr>
          <a:xfrm>
            <a:off x="9945869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9</a:t>
            </a:r>
          </a:p>
        </p:txBody>
      </p:sp>
      <p:sp>
        <p:nvSpPr>
          <p:cNvPr id="34" name="矩形 33"/>
          <p:cNvSpPr/>
          <p:nvPr/>
        </p:nvSpPr>
        <p:spPr>
          <a:xfrm>
            <a:off x="9043884" y="872093"/>
            <a:ext cx="365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8</a:t>
            </a:r>
          </a:p>
        </p:txBody>
      </p:sp>
      <p:sp>
        <p:nvSpPr>
          <p:cNvPr id="35" name="矩形 34"/>
          <p:cNvSpPr/>
          <p:nvPr/>
        </p:nvSpPr>
        <p:spPr>
          <a:xfrm>
            <a:off x="8272463" y="872093"/>
            <a:ext cx="326943" cy="380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7</a:t>
            </a:r>
          </a:p>
        </p:txBody>
      </p:sp>
      <p:sp>
        <p:nvSpPr>
          <p:cNvPr id="9" name="矩形 8"/>
          <p:cNvSpPr/>
          <p:nvPr/>
        </p:nvSpPr>
        <p:spPr>
          <a:xfrm>
            <a:off x="2093120" y="1631853"/>
            <a:ext cx="786395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87204" y="1631853"/>
            <a:ext cx="779308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38230" y="1631853"/>
            <a:ext cx="794229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87663" y="1631853"/>
            <a:ext cx="810743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53610" y="1631853"/>
            <a:ext cx="733381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51740" y="1631853"/>
            <a:ext cx="813217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232112" y="1631853"/>
            <a:ext cx="746297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045565" y="1631853"/>
            <a:ext cx="801193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913914" y="1631853"/>
            <a:ext cx="794758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775828" y="1631853"/>
            <a:ext cx="726141" cy="3974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46623" y="5889471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列号自始至终都是从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9</a:t>
            </a:r>
            <a:r>
              <a:rPr lang="zh-CN" altLang="en-US" dirty="0" smtClean="0"/>
              <a:t>，可以这样去表示：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1546623" y="6357632"/>
            <a:ext cx="8833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让一个为</a:t>
            </a:r>
            <a:r>
              <a:rPr lang="en-US" altLang="zh-CN" dirty="0"/>
              <a:t>0</a:t>
            </a:r>
            <a:r>
              <a:rPr lang="zh-CN" altLang="en-US" dirty="0"/>
              <a:t>的数，每一次遍历都增加</a:t>
            </a:r>
            <a:r>
              <a:rPr lang="en-US" altLang="zh-CN" dirty="0"/>
              <a:t>1</a:t>
            </a:r>
            <a:r>
              <a:rPr lang="zh-CN" altLang="en-US" dirty="0"/>
              <a:t>，当这个数等于</a:t>
            </a:r>
            <a:r>
              <a:rPr lang="en-US" altLang="zh-CN" dirty="0"/>
              <a:t>10</a:t>
            </a:r>
            <a:r>
              <a:rPr lang="zh-CN" altLang="en-US" dirty="0"/>
              <a:t>时，我们将它的值重新设为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4" grpId="0"/>
      <p:bldP spid="35" grpId="0"/>
      <p:bldP spid="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最后，我们将回调函数补充完整：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7873" y="1015553"/>
            <a:ext cx="641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按照我们验证好的布局方式，将回调函数补充完整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3873" y="1709085"/>
            <a:ext cx="6415521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all_callback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处理图片</a:t>
            </a:r>
            <a:b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Image.open(i.get(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ImageTk.PhotoImage(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动态生成不同变量名的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</a:t>
            </a:r>
            <a:b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en-US" altLang="zh-CN" sz="14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label_name = Label(frame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=i.get(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将生成的标签进行布局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rgbClr val="80808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# 0 2 4 6 8 10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label_img.grid(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1 3 5 7 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label_name.grid(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+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row_num +=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+=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如果列号为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时，重新设为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col_num =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重新进入循环</a:t>
            </a:r>
            <a:b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3873" y="880885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23394" y="1028694"/>
            <a:ext cx="3742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将回调函数绑定到全部按钮中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835508" y="1722226"/>
            <a:ext cx="5254711" cy="7848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b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 = Button(root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5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=all_callback)</a:t>
            </a:r>
            <a:b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all.grid(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19394" y="88803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8331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完善全部按钮的回调函数，运行效果如下：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37" y="1004398"/>
            <a:ext cx="7406726" cy="4770174"/>
          </a:xfrm>
          <a:prstGeom prst="rect">
            <a:avLst/>
          </a:prstGeom>
          <a:ln>
            <a:solidFill>
              <a:srgbClr val="25BCCF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4503256" y="608046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为什么图片没有显示呢？？？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8331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来看一下图片为什么没有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显示出来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006220" y="2374709"/>
            <a:ext cx="2700000" cy="270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img1</a:t>
            </a:r>
            <a:endParaRPr lang="zh-CN" altLang="en-US" sz="3600" dirty="0"/>
          </a:p>
        </p:txBody>
      </p:sp>
      <p:sp>
        <p:nvSpPr>
          <p:cNvPr id="16" name="椭圆 15"/>
          <p:cNvSpPr/>
          <p:nvPr/>
        </p:nvSpPr>
        <p:spPr>
          <a:xfrm>
            <a:off x="7788042" y="2374709"/>
            <a:ext cx="2700000" cy="270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img1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2802222" y="982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图片处理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3" idx="2"/>
            <a:endCxn id="15" idx="0"/>
          </p:cNvCxnSpPr>
          <p:nvPr/>
        </p:nvCxnSpPr>
        <p:spPr>
          <a:xfrm>
            <a:off x="3356220" y="1351939"/>
            <a:ext cx="0" cy="102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56220" y="1565679"/>
            <a:ext cx="5839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使用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pillow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处理图片时，当图片处理程序处理完一张图片之后，马上处理下一张图片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56220" y="34835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anose="020B0604020202020204" pitchFamily="34" charset="0"/>
              </a:rPr>
              <a:t>由于我们使用的是同一个变量名，所以后一张图片会将前面的覆盖掉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，所以图片会显示不出来。</a:t>
            </a:r>
            <a:endParaRPr lang="zh-CN" alt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56220" y="5237408"/>
            <a:ext cx="5508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如何解决这个问题呢？</a:t>
            </a:r>
            <a:endParaRPr lang="zh-CN" alt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209 L -0.47292 0.0002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5606986" y="2828836"/>
            <a:ext cx="3877985" cy="1200329"/>
          </a:xfrm>
          <a:prstGeom prst="rect">
            <a:avLst/>
          </a:prstGeom>
          <a:noFill/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课程回顾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8331"/>
            <a:ext cx="5173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解决英雄图片显示不出来的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7189" y="88803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46709" y="88803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50709" y="1022701"/>
            <a:ext cx="4859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anose="020B0604020202020204" pitchFamily="34" charset="0"/>
              </a:rPr>
              <a:t>再次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运行程序，点击全部按钮，问题被解决。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1189" y="1022701"/>
            <a:ext cx="6210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使用</a:t>
            </a:r>
            <a:r>
              <a:rPr lang="en-US" altLang="zh-CN" dirty="0" smtClean="0"/>
              <a:t>locals()[‘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’ </a:t>
            </a:r>
            <a:r>
              <a:rPr lang="en-US" altLang="zh-CN" dirty="0"/>
              <a:t>+ </a:t>
            </a:r>
            <a:r>
              <a:rPr lang="en-US" altLang="zh-CN" dirty="0" err="1"/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row_num</a:t>
            </a:r>
            <a:r>
              <a:rPr lang="en-US" altLang="zh-CN" dirty="0" smtClean="0"/>
              <a:t>)]</a:t>
            </a:r>
            <a:r>
              <a:rPr lang="zh-CN" altLang="en-US" dirty="0" smtClean="0"/>
              <a:t>动态生成变量名，修改代码。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352" y="1676811"/>
            <a:ext cx="6919520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处理图片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row_num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 = Image.open(i.get(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A9B7C6"/>
                </a:solidFill>
                <a:latin typeface="宋体" panose="02010600030101010101" pitchFamily="2" charset="-122"/>
              </a:rPr>
              <a:t>row_num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 = ImageTk.PhotoImage(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A9B7C6"/>
                </a:solidFill>
                <a:latin typeface="宋体" panose="02010600030101010101" pitchFamily="2" charset="-122"/>
              </a:rPr>
              <a:t>row_num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动态生成不同变量名的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A9B7C6"/>
                </a:solidFill>
                <a:latin typeface="宋体" panose="02010600030101010101" pitchFamily="2" charset="-122"/>
              </a:rPr>
              <a:t>row_num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)])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09" y="1676811"/>
            <a:ext cx="4702139" cy="3718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8331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现在继续为第二个按钮，坦克按钮添加功能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7189" y="88803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88621" y="88803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92621" y="1022701"/>
            <a:ext cx="4259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坦克按钮添加回调函数之后，运行程序。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1189" y="1028738"/>
            <a:ext cx="641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直接复制全部按钮的代码，添加一个判断即可。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9064" y="1671944"/>
            <a:ext cx="6462025" cy="36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tank_callback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i.get('is_tank'):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处理图片</a:t>
            </a:r>
            <a:b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 = Image.open(i.get(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 = ImageTk.PhotoImage(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(i)])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动态生成不同变量名的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</a:t>
            </a:r>
            <a:b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(i)])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label_name = Label(frame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=i.get(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将生成的标签进行布局</a:t>
            </a:r>
            <a:b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label_img.grid(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0 2 4 6 8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label_name.grid(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+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1 3 5 6 7 9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row_num +=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+=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如果列号为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时，重新设为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==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col_num =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重新进入事件循环</a:t>
            </a:r>
            <a:b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09" y="1671944"/>
            <a:ext cx="5178841" cy="2408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1188" y="5592970"/>
            <a:ext cx="641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这里复制之后，注意代码的缩进问题。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293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避免重复性工作？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4595" y="703163"/>
            <a:ext cx="641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我们可以通过相同的方式去实现其他几个职业按钮的功能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91570" y="1108214"/>
            <a:ext cx="4464684" cy="25160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tank_callback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</a:t>
            </a:r>
            <a:r>
              <a:rPr lang="en-US" altLang="zh-CN" sz="750" dirty="0" smtClean="0">
                <a:solidFill>
                  <a:srgbClr val="6A87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warrior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处理图片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 = Image.open(i.get(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 = ImageTk.PhotoImage(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动态生成不同变量名的Label标签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label_name = Label(frame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将生成的标签进行布局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label_img.grid(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0 2 4 6 8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label_name.grid(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1 3 5 6 7 9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row_num +=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+=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如果列号为10时，重新设为0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col_num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重新进入事件循环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7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914391" y="1109584"/>
            <a:ext cx="4464684" cy="25160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tank_callback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</a:t>
            </a:r>
            <a:r>
              <a:rPr kumimoji="0" lang="en-US" altLang="zh-CN" sz="75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assa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处理图片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 = Image.open(i.get(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 = ImageTk.PhotoImage(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动态生成不同变量名的Label标签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(i)])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label_name = Label(frame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将生成的标签进行布局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label_img.grid(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0 2 4 6 8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label_name.grid(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+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1 3 5 6 7 9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row_num +=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+=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如果列号为10时，重新设为0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col_num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重新进入事件循环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7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791570" y="4557350"/>
            <a:ext cx="446468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tank_callback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i.get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‘is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kumimoji="0" lang="en-US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’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处理图片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750" dirty="0" smtClean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zh-CN" altLang="en-US" sz="750" dirty="0" smtClean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。。。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7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914391" y="4557349"/>
            <a:ext cx="446468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tank_callback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i.get(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</a:t>
            </a:r>
            <a:r>
              <a:rPr kumimoji="0" lang="en-US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archer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处理图片</a:t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</a:t>
            </a:r>
            <a:r>
              <a:rPr lang="en-US" altLang="zh-CN" sz="750" dirty="0" smtClean="0">
                <a:solidFill>
                  <a:srgbClr val="80808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750" dirty="0">
                <a:solidFill>
                  <a:srgbClr val="808080"/>
                </a:solidFill>
                <a:latin typeface="宋体" panose="02010600030101010101" pitchFamily="2" charset="-122"/>
              </a:rPr>
              <a:t>。。。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7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7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1003" y="1593629"/>
            <a:ext cx="1255594" cy="177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44768" y="1593629"/>
            <a:ext cx="1157785" cy="177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91225" y="5052635"/>
            <a:ext cx="1255594" cy="181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356161" y="5025649"/>
            <a:ext cx="1157785" cy="181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stCxn id="8" idx="3"/>
            <a:endCxn id="43" idx="1"/>
          </p:cNvCxnSpPr>
          <p:nvPr/>
        </p:nvCxnSpPr>
        <p:spPr>
          <a:xfrm>
            <a:off x="2456597" y="1682340"/>
            <a:ext cx="3397893" cy="181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1" idx="1"/>
            <a:endCxn id="43" idx="3"/>
          </p:cNvCxnSpPr>
          <p:nvPr/>
        </p:nvCxnSpPr>
        <p:spPr>
          <a:xfrm flipH="1">
            <a:off x="6316155" y="1682340"/>
            <a:ext cx="1028613" cy="181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42350" y="2273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战士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316154" y="2273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刺客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2351" y="48805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法师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288902" y="4880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射手</a:t>
            </a:r>
          </a:p>
        </p:txBody>
      </p:sp>
      <p:cxnSp>
        <p:nvCxnSpPr>
          <p:cNvPr id="39" name="直接箭头连接符 38"/>
          <p:cNvCxnSpPr>
            <a:stCxn id="22" idx="3"/>
            <a:endCxn id="43" idx="1"/>
          </p:cNvCxnSpPr>
          <p:nvPr/>
        </p:nvCxnSpPr>
        <p:spPr>
          <a:xfrm flipV="1">
            <a:off x="2446819" y="3499638"/>
            <a:ext cx="3407671" cy="164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3" idx="1"/>
            <a:endCxn id="43" idx="3"/>
          </p:cNvCxnSpPr>
          <p:nvPr/>
        </p:nvCxnSpPr>
        <p:spPr>
          <a:xfrm flipH="1" flipV="1">
            <a:off x="6316155" y="3499638"/>
            <a:ext cx="1040006" cy="161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854490" y="2183893"/>
            <a:ext cx="461665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四段代码唯一不同的地方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662573" y="6000463"/>
            <a:ext cx="286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如何避免这种重复工作呢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?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87019" y="2828836"/>
            <a:ext cx="9417963" cy="1200329"/>
          </a:xfrm>
          <a:prstGeom prst="rect">
            <a:avLst/>
          </a:prstGeom>
          <a:noFill/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程序结构与代码的优化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2931"/>
            <a:ext cx="952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现在为止，基本的功能已经全部实现，下面来理清程序逻辑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3206" y="774124"/>
            <a:ext cx="197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整体逻辑如下图：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17959" y="5625616"/>
            <a:ext cx="8107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可以发现，在我们将界面编写完成之后，所需要做的只是为按钮添加回调函数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7959" y="1297742"/>
            <a:ext cx="3835021" cy="655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编写界面，可点击的按钮及输入框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7959" y="3001247"/>
            <a:ext cx="3835021" cy="655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为按钮添加回调函数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2" idx="2"/>
            <a:endCxn id="14" idx="0"/>
          </p:cNvCxnSpPr>
          <p:nvPr/>
        </p:nvCxnSpPr>
        <p:spPr>
          <a:xfrm>
            <a:off x="3335470" y="1952835"/>
            <a:ext cx="0" cy="104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 flipV="1">
            <a:off x="5252980" y="2603938"/>
            <a:ext cx="2456599" cy="724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709578" y="2321325"/>
            <a:ext cx="2988859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获得符合条件的英雄信息表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09577" y="3950135"/>
            <a:ext cx="2988859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处理信息表中的图片，生成向应标签然后布局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17959" y="4595175"/>
            <a:ext cx="3835021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将回调函数绑定到对应的职业按钮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4" name="肘形连接符 33"/>
          <p:cNvCxnSpPr>
            <a:stCxn id="14" idx="3"/>
          </p:cNvCxnSpPr>
          <p:nvPr/>
        </p:nvCxnSpPr>
        <p:spPr>
          <a:xfrm>
            <a:off x="5252980" y="3328794"/>
            <a:ext cx="2456598" cy="9578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4" idx="2"/>
          </p:cNvCxnSpPr>
          <p:nvPr/>
        </p:nvCxnSpPr>
        <p:spPr>
          <a:xfrm>
            <a:off x="3335470" y="3656340"/>
            <a:ext cx="0" cy="938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417959" y="6057183"/>
            <a:ext cx="9691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而在回调函数中，所进行的主要操作也只是分为两步：获得正确的信息表和处理图片布局展示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6603" y="2603938"/>
            <a:ext cx="6223379" cy="3021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837528" y="1952835"/>
            <a:ext cx="4681182" cy="2974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" grpId="0" animBg="1"/>
      <p:bldP spid="14" grpId="0" animBg="1"/>
      <p:bldP spid="30" grpId="0" animBg="1"/>
      <p:bldP spid="31" grpId="0" animBg="1"/>
      <p:bldP spid="32" grpId="0" animBg="1"/>
      <p:bldP spid="36" grpId="0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8331"/>
            <a:ext cx="4884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所以我们可以尝试来优化代码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3207" y="774124"/>
            <a:ext cx="1815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优化思路如下：</a:t>
            </a:r>
            <a:endParaRPr lang="zh-CN" alt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3812" y="1821748"/>
            <a:ext cx="5051187" cy="655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定义两个根据不同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</a:rPr>
              <a:t>返回不同</a:t>
            </a:r>
            <a:r>
              <a:rPr lang="zh-CN" altLang="en-US" dirty="0" smtClean="0">
                <a:solidFill>
                  <a:schemeClr val="tx1"/>
                </a:solidFill>
              </a:rPr>
              <a:t>英雄</a:t>
            </a:r>
            <a:r>
              <a:rPr lang="zh-CN" altLang="en-US" dirty="0" smtClean="0">
                <a:solidFill>
                  <a:schemeClr val="tx1"/>
                </a:solidFill>
              </a:rPr>
              <a:t>信息</a:t>
            </a:r>
            <a:r>
              <a:rPr lang="zh-CN" altLang="en-US" dirty="0" smtClean="0">
                <a:solidFill>
                  <a:schemeClr val="tx1"/>
                </a:solidFill>
              </a:rPr>
              <a:t>表</a:t>
            </a:r>
            <a:r>
              <a:rPr lang="zh-CN" altLang="en-US" dirty="0">
                <a:solidFill>
                  <a:schemeClr val="tx1"/>
                </a:solidFill>
              </a:rPr>
              <a:t>的函数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3812" y="3369418"/>
            <a:ext cx="5051186" cy="655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定义统一图片处理、生成标签并布局的函数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endCxn id="32" idx="0"/>
          </p:cNvCxnSpPr>
          <p:nvPr/>
        </p:nvCxnSpPr>
        <p:spPr>
          <a:xfrm flipH="1">
            <a:off x="3189406" y="4046154"/>
            <a:ext cx="1" cy="8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" idx="3"/>
          </p:cNvCxnSpPr>
          <p:nvPr/>
        </p:nvCxnSpPr>
        <p:spPr>
          <a:xfrm flipV="1">
            <a:off x="5714999" y="1665102"/>
            <a:ext cx="1404517" cy="484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118279" y="1340482"/>
            <a:ext cx="4654621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点击</a:t>
            </a:r>
            <a:r>
              <a:rPr lang="zh-CN" altLang="en-US" dirty="0" smtClean="0">
                <a:solidFill>
                  <a:schemeClr val="tx1"/>
                </a:solidFill>
              </a:rPr>
              <a:t>职业按钮时，根据传入的职业参数返回相应职业英雄信息表的函数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118279" y="2286880"/>
            <a:ext cx="4654621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点击确定按钮时，根据输入返回相应英雄信息表的函数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13" y="4917087"/>
            <a:ext cx="5051186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定义主函数，作为</a:t>
            </a:r>
            <a:r>
              <a:rPr lang="zh-CN" altLang="en-US" dirty="0" smtClean="0">
                <a:solidFill>
                  <a:schemeClr val="tx1"/>
                </a:solidFill>
              </a:rPr>
              <a:t>所有按钮</a:t>
            </a:r>
            <a:r>
              <a:rPr lang="zh-CN" altLang="en-US" dirty="0" smtClean="0">
                <a:solidFill>
                  <a:schemeClr val="tx1"/>
                </a:solidFill>
              </a:rPr>
              <a:t>的回</a:t>
            </a:r>
            <a:r>
              <a:rPr lang="zh-CN" altLang="en-US" dirty="0" smtClean="0">
                <a:solidFill>
                  <a:schemeClr val="tx1"/>
                </a:solidFill>
              </a:rPr>
              <a:t>调函数，根据不同的情况，调用不同的函数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4" name="肘形连接符 33"/>
          <p:cNvCxnSpPr>
            <a:stCxn id="2" idx="3"/>
          </p:cNvCxnSpPr>
          <p:nvPr/>
        </p:nvCxnSpPr>
        <p:spPr>
          <a:xfrm>
            <a:off x="5714999" y="2149295"/>
            <a:ext cx="1404517" cy="455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4" idx="0"/>
          </p:cNvCxnSpPr>
          <p:nvPr/>
        </p:nvCxnSpPr>
        <p:spPr>
          <a:xfrm>
            <a:off x="3189405" y="2476841"/>
            <a:ext cx="0" cy="89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18175" y="13297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函数一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331421" y="25862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函数二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118278" y="4447865"/>
            <a:ext cx="4654621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18277" y="4446998"/>
            <a:ext cx="465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anose="020B0604020202020204" pitchFamily="34" charset="0"/>
              </a:rPr>
              <a:t>如果我们点击的是职业按钮，那么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调用函数一和布局函数</a:t>
            </a:r>
            <a:endParaRPr lang="en-US" altLang="zh-CN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18278" y="5420616"/>
            <a:ext cx="4654621" cy="645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18276" y="5420192"/>
            <a:ext cx="4540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anose="020B0604020202020204" pitchFamily="34" charset="0"/>
              </a:rPr>
              <a:t>如果我们点击的是职业按钮，那么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调用函数二和布局函数</a:t>
            </a:r>
            <a:endParaRPr lang="en-US" altLang="zh-CN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cxnSp>
        <p:nvCxnSpPr>
          <p:cNvPr id="39" name="肘形连接符 38"/>
          <p:cNvCxnSpPr/>
          <p:nvPr/>
        </p:nvCxnSpPr>
        <p:spPr>
          <a:xfrm flipV="1">
            <a:off x="5714379" y="4793806"/>
            <a:ext cx="1404517" cy="484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/>
          <p:nvPr/>
        </p:nvCxnSpPr>
        <p:spPr>
          <a:xfrm>
            <a:off x="5714379" y="5277999"/>
            <a:ext cx="1404517" cy="455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318174" y="4367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情况一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6331421" y="57785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情况二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4" grpId="0" animBg="1"/>
      <p:bldP spid="30" grpId="0" animBg="1"/>
      <p:bldP spid="31" grpId="0" animBg="1"/>
      <p:bldP spid="32" grpId="0" animBg="1"/>
      <p:bldP spid="18" grpId="0"/>
      <p:bldP spid="27" grpId="0"/>
      <p:bldP spid="28" grpId="0" animBg="1"/>
      <p:bldP spid="21" grpId="0"/>
      <p:bldP spid="35" grpId="0" animBg="1"/>
      <p:bldP spid="37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5728"/>
            <a:ext cx="1218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按照上面的步骤，编写代码。首先定义一个点击职业按钮后，根据不同参数，返回不同职业的英雄信息列表的函数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56460" y="968844"/>
            <a:ext cx="7879080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get_hero_list_by_career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(career):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当点击按钮全部时，直接返回全部的英雄信息列表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career ==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'all'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根据传入的职业名字筛选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并新建英雄信息列表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hero_select_list = []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判断每一个获取到的英雄是否是这个职业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i.get(career):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将符合条件的添加到新列表中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hero_select_list.append(i)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将新的英雄信息列表返回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hero_select_list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2931"/>
            <a:ext cx="1167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在编写一个点击确定按钮后，根据输入框中的内容返回英雄信息表的函数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842306" y="955196"/>
            <a:ext cx="850738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get_hero_list_by_input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(entry_text):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hero_list_select = []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输入框有内容时，根据输入的内容进行模糊查询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entry_text: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hero_info_list: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判断英雄名中是否包含输入的字符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i.get(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).find(entry_text) != -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符合条件的添加到新列表中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hero_list_select.append(i)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将新的英雄信息列表返回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hero_list_select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若输入框没有内容且确认按钮被点击，直接返回</a:t>
            </a:r>
            <a:b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8331"/>
            <a:ext cx="887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接着定义一个统一的图片处理、生成标签并布局的函数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44250" y="1429340"/>
            <a:ext cx="8103500" cy="52937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widget_create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(select_hero_list):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删除原来的控件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widget in frame.winfo_children():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widget.destroy()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row_num =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如果能够获取到英雄信息列表时才开始进行处理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select_hero_list: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select_hero_list: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将每一个图片处理成标签可以接受的类型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zh-CN" sz="13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 = Image.open(i.get(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'img_path'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latin typeface="宋体" panose="02010600030101010101" pitchFamily="2" charset="-122"/>
              </a:rPr>
              <a:t>col_num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 = ImageTk.PhotoImage(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latin typeface="宋体" panose="02010600030101010101" pitchFamily="2" charset="-122"/>
              </a:rPr>
              <a:t>col_num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)])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标签，分别显示图片和文字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 = Label(frame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image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locals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()[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'img'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300" dirty="0" err="1">
                <a:solidFill>
                  <a:srgbClr val="A9B7C6"/>
                </a:solidFill>
                <a:latin typeface="宋体" panose="02010600030101010101" pitchFamily="2" charset="-122"/>
              </a:rPr>
              <a:t>col_num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)])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label_name = Label(frame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=i.get(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'name'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将创建好的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标签进行布局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label_img.grid(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0 2 4 6 8 10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label_name.grid(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(row_num //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+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=col_num)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1 3 5 7 9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累加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row_num +=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+=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每当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等于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，将它的值重新设为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，保证每一行只显示十个英雄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col_num ==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    col_num =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重新进入事件循环</a:t>
            </a:r>
            <a:b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3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2104" y="864321"/>
            <a:ext cx="9827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注意：这里的图片处理部分的代码和之前是一样的，可以复制一段过来，然后只添加黄色部分。</a:t>
            </a:r>
            <a:endParaRPr lang="en-US" altLang="zh-CN" b="0" i="0" dirty="0" smtClean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上面三个函数编写完成之后，再去定义一个主回调函数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02298" y="1094777"/>
            <a:ext cx="10187404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def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display_hero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(career):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当被点击按钮为确定按钮且输入框输入了内容，调用获取英雄列表和创建部件方法</a:t>
            </a:r>
            <a:b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career ==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'commit'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entry.get():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调用根据输入获取列表函数</a:t>
            </a:r>
            <a:b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hero_list = get_hero_list_by_input(entry.get())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调用处理图片生成标签并布局展示函数</a:t>
            </a:r>
            <a:b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widget_create(hero_list)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002298" y="3649322"/>
            <a:ext cx="10187404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else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如果被点击按钮不是确定按钮，则调用根据职业获取英雄列表函数</a:t>
            </a:r>
            <a:b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hero_list = get_hero_list_by_career(career)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widget_create(hero_list)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0" y="24884"/>
            <a:ext cx="68345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上节课我们使用</a:t>
            </a:r>
            <a:r>
              <a:rPr lang="en-US" altLang="zh-CN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tkinter</a:t>
            </a:r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制作了二维码生成器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511" r="1924" b="2009"/>
          <a:stretch>
            <a:fillRect/>
          </a:stretch>
        </p:blipFill>
        <p:spPr>
          <a:xfrm>
            <a:off x="3729318" y="1294416"/>
            <a:ext cx="4733365" cy="534819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最后，我们修改按钮的回调函数属性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877" y="992872"/>
            <a:ext cx="11312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为</a:t>
            </a:r>
            <a:r>
              <a:rPr lang="zh-CN" altLang="en-US" dirty="0" smtClean="0"/>
              <a:t>所有按钮设置回调函数并传参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439877" y="4724337"/>
            <a:ext cx="10097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在这里，我们借助了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表达式的帮忙，用于传递参数，如果不使用这种方式直接传参，程序将会报错。</a:t>
            </a:r>
            <a:endParaRPr lang="en-US" altLang="zh-CN" dirty="0" smtClean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45814" y="1765998"/>
            <a:ext cx="1070036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'all'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is_tank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坦克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'is_tank'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is_warrior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战士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'is_warrior'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is_assa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刺客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'is_assa'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is_master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法师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'is_master'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is_archer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射手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'is_archer'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is_sup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辅助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'is_sup'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commit = Button(root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确定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lambda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display_hero(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'commit'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4263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现在，我们的王者荣耀英雄盒子就制作完成了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879" y="808206"/>
            <a:ext cx="11312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运行程序，点击不同的按钮，查看一下效果：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9" y="1519472"/>
            <a:ext cx="9124950" cy="3343275"/>
          </a:xfrm>
          <a:prstGeom prst="rect">
            <a:avLst/>
          </a:prstGeom>
          <a:ln>
            <a:solidFill>
              <a:srgbClr val="25BCCF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30" y="2634158"/>
            <a:ext cx="9077325" cy="3333750"/>
          </a:xfrm>
          <a:prstGeom prst="rect">
            <a:avLst/>
          </a:prstGeom>
          <a:ln>
            <a:solidFill>
              <a:srgbClr val="25BCCF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194" y="4262803"/>
            <a:ext cx="8143875" cy="2305050"/>
          </a:xfrm>
          <a:prstGeom prst="rect">
            <a:avLst/>
          </a:prstGeom>
          <a:ln>
            <a:solidFill>
              <a:srgbClr val="25BCCF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624113" y="1274610"/>
            <a:ext cx="10943771" cy="554257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2880" y="304800"/>
            <a:ext cx="134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3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总结</a:t>
            </a:r>
            <a:endParaRPr lang="en-US" altLang="zh-CN" sz="2400" spc="300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5082" y="690881"/>
            <a:ext cx="11981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050" dirty="0">
                <a:ea typeface="微软雅黑" panose="020B0503020204020204" pitchFamily="34" charset="-122"/>
              </a:rPr>
              <a:t>Summary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365760"/>
            <a:ext cx="288388" cy="470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33714" y="1553026"/>
            <a:ext cx="5052477" cy="369332"/>
            <a:chOff x="1233714" y="1553026"/>
            <a:chExt cx="5052477" cy="369332"/>
          </a:xfrm>
        </p:grpSpPr>
        <p:sp>
          <p:nvSpPr>
            <p:cNvPr id="6" name="文本框 5"/>
            <p:cNvSpPr txBox="1"/>
            <p:nvPr/>
          </p:nvSpPr>
          <p:spPr>
            <a:xfrm>
              <a:off x="1688779" y="1553026"/>
              <a:ext cx="4597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tkinter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中按钮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、输入框、标签等控件的使用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33714" y="1621578"/>
              <a:ext cx="244929" cy="232229"/>
            </a:xfrm>
            <a:prstGeom prst="rect">
              <a:avLst/>
            </a:prstGeom>
            <a:solidFill>
              <a:schemeClr val="bg1"/>
            </a:solidFill>
            <a:ln w="53975">
              <a:solidFill>
                <a:srgbClr val="EC6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186901" y="1509428"/>
            <a:ext cx="338554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EC6434"/>
                </a:solidFill>
                <a:ea typeface="微软雅黑" panose="020B0503020204020204" pitchFamily="34" charset="-122"/>
              </a:rPr>
              <a:t>√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233714" y="2485585"/>
            <a:ext cx="2678751" cy="369332"/>
            <a:chOff x="1233714" y="1553026"/>
            <a:chExt cx="2678751" cy="369332"/>
          </a:xfrm>
        </p:grpSpPr>
        <p:sp>
          <p:nvSpPr>
            <p:cNvPr id="26" name="文本框 25"/>
            <p:cNvSpPr txBox="1"/>
            <p:nvPr/>
          </p:nvSpPr>
          <p:spPr>
            <a:xfrm>
              <a:off x="1688779" y="1553026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第三方库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Pillow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33714" y="1621578"/>
              <a:ext cx="244929" cy="232229"/>
            </a:xfrm>
            <a:prstGeom prst="rect">
              <a:avLst/>
            </a:prstGeom>
            <a:solidFill>
              <a:schemeClr val="bg1"/>
            </a:solidFill>
            <a:ln w="53975">
              <a:solidFill>
                <a:srgbClr val="EC6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186901" y="2441987"/>
            <a:ext cx="338554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EC6434"/>
                </a:solidFill>
                <a:ea typeface="微软雅黑" panose="020B0503020204020204" pitchFamily="34" charset="-122"/>
              </a:rPr>
              <a:t>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304800"/>
            <a:ext cx="176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3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作业</a:t>
            </a:r>
            <a:endParaRPr lang="en-US" altLang="zh-CN" sz="2400" spc="300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664" y="691118"/>
            <a:ext cx="15708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050" dirty="0">
                <a:ea typeface="思源黑体 CN Light" panose="020B0300000000000000" pitchFamily="34" charset="-122"/>
              </a:rPr>
              <a:t>H</a:t>
            </a:r>
            <a:r>
              <a:rPr lang="en-US" altLang="zh-CN" sz="1050" dirty="0" smtClean="0">
                <a:ea typeface="思源黑体 CN Light" panose="020B0300000000000000" pitchFamily="34" charset="-122"/>
              </a:rPr>
              <a:t>omework</a:t>
            </a:r>
            <a:endParaRPr kumimoji="0" lang="zh-CN" altLang="en-US" sz="1050" b="0" i="0" u="none" strike="noStrike" kern="1200" cap="none" normalizeH="0" baseline="0" noProof="0" dirty="0">
              <a:ln>
                <a:noFill/>
              </a:ln>
              <a:effectLst/>
              <a:uLnTx/>
              <a:uFillTx/>
              <a:ea typeface="思源黑体 CN Light" panose="020B03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365760"/>
            <a:ext cx="288388" cy="470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60220" y="1825217"/>
            <a:ext cx="2948055" cy="369332"/>
            <a:chOff x="1233714" y="1553026"/>
            <a:chExt cx="2948055" cy="369332"/>
          </a:xfrm>
        </p:grpSpPr>
        <p:sp>
          <p:nvSpPr>
            <p:cNvPr id="10" name="文本框 9"/>
            <p:cNvSpPr txBox="1"/>
            <p:nvPr/>
          </p:nvSpPr>
          <p:spPr>
            <a:xfrm>
              <a:off x="1688779" y="1553026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编写一个颜色生成器：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33714" y="1621578"/>
              <a:ext cx="244929" cy="232229"/>
            </a:xfrm>
            <a:prstGeom prst="rect">
              <a:avLst/>
            </a:prstGeom>
            <a:solidFill>
              <a:schemeClr val="bg1"/>
            </a:solidFill>
            <a:ln w="53975">
              <a:solidFill>
                <a:srgbClr val="EC6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23" y="2489982"/>
            <a:ext cx="5549430" cy="3474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508343" y="928914"/>
            <a:ext cx="1683658" cy="5805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名人提醒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43586" y="2440242"/>
            <a:ext cx="469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写作业</a:t>
            </a:r>
            <a:r>
              <a:rPr lang="zh-CN" altLang="en-US" sz="3600" b="1" dirty="0" smtClean="0"/>
              <a:t>使</a:t>
            </a:r>
            <a:r>
              <a:rPr lang="zh-CN" altLang="en-US" sz="3600" b="1" dirty="0"/>
              <a:t>人</a:t>
            </a:r>
            <a:r>
              <a:rPr lang="zh-CN" altLang="en-US" sz="3600" b="1" dirty="0" smtClean="0"/>
              <a:t>心明眼亮</a:t>
            </a:r>
            <a:r>
              <a:rPr lang="zh-CN" altLang="en-US" sz="3600" b="1" dirty="0"/>
              <a:t>。</a:t>
            </a:r>
            <a:endParaRPr lang="en-US" altLang="zh-CN" sz="3600" b="1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9602721" y="3888678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伏尔泰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129"/>
            <a:ext cx="5331655" cy="66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2880" y="304800"/>
            <a:ext cx="176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3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下节预告</a:t>
            </a:r>
            <a:endParaRPr lang="en-US" altLang="zh-CN" sz="2400" spc="300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544" y="691118"/>
            <a:ext cx="15708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050" dirty="0">
                <a:ea typeface="思源黑体 CN Light" panose="020B0300000000000000" pitchFamily="34" charset="-122"/>
              </a:rPr>
              <a:t>Next section</a:t>
            </a:r>
            <a:endParaRPr kumimoji="0" lang="zh-CN" altLang="en-US" sz="1050" b="0" i="0" u="none" strike="noStrike" kern="1200" cap="none" normalizeH="0" baseline="0" noProof="0" dirty="0">
              <a:ln>
                <a:noFill/>
              </a:ln>
              <a:effectLst/>
              <a:uLnTx/>
              <a:uFillTx/>
              <a:ea typeface="思源黑体 CN Light" panose="020B03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365760"/>
            <a:ext cx="288388" cy="470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4515"/>
            <a:ext cx="12201980" cy="6872515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34616" y="3593192"/>
            <a:ext cx="4722768" cy="369332"/>
          </a:xfrm>
          <a:prstGeom prst="rect">
            <a:avLst/>
          </a:prstGeom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珺馨科技有限公司</a:t>
            </a:r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|HelloCode</a:t>
            </a:r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人工智能研究院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0433" y="2577529"/>
            <a:ext cx="3211135" cy="1015663"/>
          </a:xfrm>
          <a:prstGeom prst="rect">
            <a:avLst/>
          </a:prstGeom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3848101" y="3593192"/>
            <a:ext cx="4448174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0" y="24884"/>
            <a:ext cx="6228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本节我们来制作一个王者荣耀英雄盒子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61" y="945034"/>
            <a:ext cx="8095278" cy="577246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1505" y="2828836"/>
            <a:ext cx="7548990" cy="1200329"/>
          </a:xfrm>
          <a:prstGeom prst="rect">
            <a:avLst/>
          </a:prstGeom>
          <a:noFill/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王者荣耀英雄盒子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1563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下面开始王者荣耀英雄盒子的制作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8717" y="106701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2717" y="1201681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首先定义一个窗口，并设置窗口标题</a:t>
            </a:r>
          </a:p>
        </p:txBody>
      </p:sp>
      <p:sp>
        <p:nvSpPr>
          <p:cNvPr id="18" name="椭圆 17"/>
          <p:cNvSpPr/>
          <p:nvPr/>
        </p:nvSpPr>
        <p:spPr>
          <a:xfrm>
            <a:off x="6468682" y="1115962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72682" y="12016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运行效果如下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2" y="1939524"/>
            <a:ext cx="4797453" cy="3693319"/>
          </a:xfrm>
          <a:prstGeom prst="rect">
            <a:avLst/>
          </a:prstGeom>
          <a:ln>
            <a:solidFill>
              <a:srgbClr val="25BCCF"/>
            </a:solidFill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02717" y="1939525"/>
            <a:ext cx="3884468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tkinter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创建一个窗口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 = Tk()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限制窗口大小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root.maxsize(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995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1025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root.minsize(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995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1025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窗口标题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root.title(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王者荣耀英雄选择器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156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然后在窗口中添加控件</a:t>
            </a:r>
          </a:p>
        </p:txBody>
      </p:sp>
      <p:sp>
        <p:nvSpPr>
          <p:cNvPr id="25" name="椭圆 24"/>
          <p:cNvSpPr/>
          <p:nvPr/>
        </p:nvSpPr>
        <p:spPr>
          <a:xfrm>
            <a:off x="398717" y="106701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2717" y="12016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定义“全部”按钮，放</a:t>
            </a:r>
            <a:r>
              <a:rPr lang="zh-CN" altLang="en-US" dirty="0"/>
              <a:t>到窗口中的第一行第一列</a:t>
            </a:r>
          </a:p>
        </p:txBody>
      </p:sp>
      <p:sp>
        <p:nvSpPr>
          <p:cNvPr id="15" name="椭圆 14"/>
          <p:cNvSpPr/>
          <p:nvPr/>
        </p:nvSpPr>
        <p:spPr>
          <a:xfrm>
            <a:off x="6334950" y="107852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38950" y="120116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运行程序</a:t>
            </a:r>
            <a:r>
              <a:rPr lang="zh-CN" altLang="en-US" dirty="0" smtClean="0"/>
              <a:t>，结果如下：</a:t>
            </a:r>
            <a:endParaRPr lang="zh-CN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 rot="10800000" flipV="1">
            <a:off x="639972" y="2007746"/>
            <a:ext cx="5280369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tkinter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创建一个窗口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 = Tk()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限制窗口大小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root.maxsize(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995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1025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root.minsize(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995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1025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窗口标题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root.title(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王者荣耀英雄选择器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b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 = Button(root, text='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全部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all.grid(row=0, column=0, padx=30, pady=10)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root.mainloop()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50" y="2007746"/>
            <a:ext cx="5214390" cy="3693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2880" y="304800"/>
            <a:ext cx="134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3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练习</a:t>
            </a:r>
            <a:endParaRPr lang="en-US" altLang="zh-CN" sz="2400" spc="300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5082" y="690881"/>
            <a:ext cx="11981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1050" dirty="0">
                <a:ea typeface="微软雅黑" panose="020B0503020204020204" pitchFamily="34" charset="-122"/>
              </a:rPr>
              <a:t>Exercises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365760"/>
            <a:ext cx="288388" cy="470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70" y="0"/>
            <a:ext cx="1346835" cy="75819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>
            <a:off x="3512460" y="1451429"/>
            <a:ext cx="8389346" cy="520337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48" name="组合 47"/>
          <p:cNvGrpSpPr/>
          <p:nvPr/>
        </p:nvGrpSpPr>
        <p:grpSpPr>
          <a:xfrm rot="16200000">
            <a:off x="1460142" y="3634379"/>
            <a:ext cx="5203371" cy="837471"/>
            <a:chOff x="431800" y="263962"/>
            <a:chExt cx="5545218" cy="246221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431800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812300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密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1069436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1449938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封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087573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线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725208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内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362846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不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000480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准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638118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答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275754" y="263962"/>
              <a:ext cx="269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/>
                <a:t>题</a:t>
              </a: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1707072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344708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982344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3619980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4257616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4895252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5532888" y="368023"/>
              <a:ext cx="44413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1161430"/>
            <a:ext cx="4878865" cy="5538773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4856134" y="1793338"/>
            <a:ext cx="704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将剩余的职业按钮编写出来，按钮从左向右依次排列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由: 形状 4"/>
          <p:cNvSpPr/>
          <p:nvPr/>
        </p:nvSpPr>
        <p:spPr>
          <a:xfrm flipV="1">
            <a:off x="0" y="0"/>
            <a:ext cx="12192000" cy="6985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Light"/>
              <a:ea typeface="Source Han Sans Light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0195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一起来看下如何做，定义及布局方式如下：</a:t>
            </a:r>
          </a:p>
        </p:txBody>
      </p:sp>
      <p:sp>
        <p:nvSpPr>
          <p:cNvPr id="25" name="椭圆 24"/>
          <p:cNvSpPr/>
          <p:nvPr/>
        </p:nvSpPr>
        <p:spPr>
          <a:xfrm>
            <a:off x="398717" y="106701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1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40928" y="1201681"/>
            <a:ext cx="349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让按钮从左向右排列</a:t>
            </a:r>
            <a:endParaRPr lang="en-US" altLang="zh-CN" dirty="0" smtClean="0"/>
          </a:p>
        </p:txBody>
      </p:sp>
      <p:sp>
        <p:nvSpPr>
          <p:cNvPr id="18" name="椭圆 17"/>
          <p:cNvSpPr/>
          <p:nvPr/>
        </p:nvSpPr>
        <p:spPr>
          <a:xfrm>
            <a:off x="6939217" y="1067013"/>
            <a:ext cx="504000" cy="504000"/>
          </a:xfrm>
          <a:prstGeom prst="ellipse">
            <a:avLst/>
          </a:prstGeom>
          <a:solidFill>
            <a:srgbClr val="EC6434"/>
          </a:solidFill>
          <a:ln>
            <a:solidFill>
              <a:srgbClr val="EC6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a typeface="微软雅黑" panose="020B0503020204020204" pitchFamily="34" charset="-122"/>
              </a:rPr>
              <a:t>2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81428" y="120416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zh-CN" altLang="en-US" dirty="0"/>
              <a:t>效果如下：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50717" y="1700444"/>
            <a:ext cx="528318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坦克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is_tank = Button(root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坦克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is_tank.grid(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战士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is_warrior = Button(root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战士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is_warrior.grid(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刺客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is_assa = Button(root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刺客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is_assa.grid(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法师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is_master = Button(root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法师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is_master.grid(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射手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is_archer = Button(root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射手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is_archer.grid(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辅助</a:t>
            </a:r>
            <a:b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is_sup = Button(root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辅助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is_sup.grid(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column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pady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17" y="1700444"/>
            <a:ext cx="4618154" cy="4499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2197517" y="6387070"/>
            <a:ext cx="7796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布局时行号和列号依次为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(0,1)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(0,2)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(0,3)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(0,4)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(0,5)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(0,6)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1870</Words>
  <Application>Microsoft Office PowerPoint</Application>
  <PresentationFormat>宽屏</PresentationFormat>
  <Paragraphs>224</Paragraphs>
  <Slides>36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Source Han Sans Light</vt:lpstr>
      <vt:lpstr>思源黑体 CN Heavy</vt:lpstr>
      <vt:lpstr>思源黑体 CN Light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chenjun</dc:creator>
  <cp:lastModifiedBy>m_shangmu@outlook.com</cp:lastModifiedBy>
  <cp:revision>2732</cp:revision>
  <dcterms:created xsi:type="dcterms:W3CDTF">2017-09-28T02:38:00Z</dcterms:created>
  <dcterms:modified xsi:type="dcterms:W3CDTF">2018-10-29T07:57:23Z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</Properties>
</file>